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4"/>
    <p:sldMasterId id="2147483667" r:id="rId5"/>
    <p:sldMasterId id="2147483686" r:id="rId6"/>
  </p:sldMasterIdLst>
  <p:notesMasterIdLst>
    <p:notesMasterId r:id="rId15"/>
  </p:notesMasterIdLst>
  <p:handoutMasterIdLst>
    <p:handoutMasterId r:id="rId16"/>
  </p:handoutMasterIdLst>
  <p:sldIdLst>
    <p:sldId id="322" r:id="rId7"/>
    <p:sldId id="293" r:id="rId8"/>
    <p:sldId id="336" r:id="rId9"/>
    <p:sldId id="327" r:id="rId10"/>
    <p:sldId id="328" r:id="rId11"/>
    <p:sldId id="329" r:id="rId12"/>
    <p:sldId id="330" r:id="rId13"/>
    <p:sldId id="33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rvini, Pedram (FAA)" initials="PP(" lastIdx="5" clrIdx="0">
    <p:extLst>
      <p:ext uri="{19B8F6BF-5375-455C-9EA6-DF929625EA0E}">
        <p15:presenceInfo xmlns:p15="http://schemas.microsoft.com/office/powerpoint/2012/main" userId="S-1-5-21-3215564045-1863808890-1157122868-3484414" providerId="AD"/>
      </p:ext>
    </p:extLst>
  </p:cmAuthor>
  <p:cmAuthor id="2" name="Gelgelu, Gemechu (FAA)" initials="GG(" lastIdx="5" clrIdx="1">
    <p:extLst>
      <p:ext uri="{19B8F6BF-5375-455C-9EA6-DF929625EA0E}">
        <p15:presenceInfo xmlns:p15="http://schemas.microsoft.com/office/powerpoint/2012/main" userId="S-1-5-21-3215564045-1863808890-1157122868-20365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07D"/>
    <a:srgbClr val="545FC8"/>
    <a:srgbClr val="515CC7"/>
    <a:srgbClr val="FEFEFE"/>
    <a:srgbClr val="EBC00C"/>
    <a:srgbClr val="2B3486"/>
    <a:srgbClr val="18146C"/>
    <a:srgbClr val="545385"/>
    <a:srgbClr val="292F6D"/>
    <a:srgbClr val="1920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1" autoAdjust="0"/>
    <p:restoredTop sz="86790" autoAdjust="0"/>
  </p:normalViewPr>
  <p:slideViewPr>
    <p:cSldViewPr>
      <p:cViewPr varScale="1">
        <p:scale>
          <a:sx n="145" d="100"/>
          <a:sy n="145" d="100"/>
        </p:scale>
        <p:origin x="772" y="9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64" d="100"/>
          <a:sy n="64" d="100"/>
        </p:scale>
        <p:origin x="3115"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201CAF-3EEA-0F46-8E2E-004F4B907148}" type="datetime1">
              <a:rPr lang="en-US" smtClean="0"/>
              <a:pPr/>
              <a:t>11/15/2023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CD0F7BE-7D42-4CB6-B7CC-1AE2981BAB19}" type="slidenum">
              <a:rPr lang="en-US" smtClean="0"/>
              <a:pPr/>
              <a:t>‹#›</a:t>
            </a:fld>
            <a:endParaRPr lang="en-US" dirty="0"/>
          </a:p>
        </p:txBody>
      </p:sp>
    </p:spTree>
    <p:extLst>
      <p:ext uri="{BB962C8B-B14F-4D97-AF65-F5344CB8AC3E}">
        <p14:creationId xmlns:p14="http://schemas.microsoft.com/office/powerpoint/2010/main" val="352589903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6C68CA-8A41-6C4F-A3BE-96C2F79BCC5E}" type="datetime1">
              <a:rPr lang="en-US" smtClean="0"/>
              <a:pPr/>
              <a:t>11/15/2023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62C8C3-FBC0-4BB8-83DC-6F89D3928F1A}" type="slidenum">
              <a:rPr lang="en-US" smtClean="0"/>
              <a:pPr/>
              <a:t>‹#›</a:t>
            </a:fld>
            <a:endParaRPr lang="en-US" dirty="0"/>
          </a:p>
        </p:txBody>
      </p:sp>
    </p:spTree>
    <p:extLst>
      <p:ext uri="{BB962C8B-B14F-4D97-AF65-F5344CB8AC3E}">
        <p14:creationId xmlns:p14="http://schemas.microsoft.com/office/powerpoint/2010/main" val="407590925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Concern #1:  Services are not meeting RMA standards</a:t>
            </a:r>
          </a:p>
          <a:p>
            <a:r>
              <a:rPr lang="en-US" dirty="0"/>
              <a:t>Concern #2:  Design changes over time, and the possibility that criticality levels should be re-examined.</a:t>
            </a:r>
          </a:p>
        </p:txBody>
      </p:sp>
    </p:spTree>
    <p:extLst>
      <p:ext uri="{BB962C8B-B14F-4D97-AF65-F5344CB8AC3E}">
        <p14:creationId xmlns:p14="http://schemas.microsoft.com/office/powerpoint/2010/main" val="1812951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surveillance decision requires inputs from several sources – this is just one source and does not answer all questions</a:t>
            </a:r>
          </a:p>
        </p:txBody>
      </p:sp>
    </p:spTree>
    <p:extLst>
      <p:ext uri="{BB962C8B-B14F-4D97-AF65-F5344CB8AC3E}">
        <p14:creationId xmlns:p14="http://schemas.microsoft.com/office/powerpoint/2010/main" val="1356550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in more detail the original design with degraded modes, and today’s single point of failure with the SMR.</a:t>
            </a:r>
          </a:p>
        </p:txBody>
      </p:sp>
    </p:spTree>
    <p:extLst>
      <p:ext uri="{BB962C8B-B14F-4D97-AF65-F5344CB8AC3E}">
        <p14:creationId xmlns:p14="http://schemas.microsoft.com/office/powerpoint/2010/main" val="5401624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Rectangle 4"/>
          <p:cNvSpPr/>
          <p:nvPr userDrawn="1"/>
        </p:nvSpPr>
        <p:spPr bwMode="white">
          <a:xfrm>
            <a:off x="1" y="1"/>
            <a:ext cx="12192000" cy="1433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419267" y="-3380"/>
            <a:ext cx="3771317" cy="3200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userDrawn="1"/>
        </p:nvSpPr>
        <p:spPr bwMode="white">
          <a:xfrm>
            <a:off x="57786" y="6309376"/>
            <a:ext cx="712721" cy="408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Text Placeholder 2"/>
          <p:cNvSpPr>
            <a:spLocks noGrp="1"/>
          </p:cNvSpPr>
          <p:nvPr>
            <p:ph type="body" idx="1" hasCustomPrompt="1"/>
          </p:nvPr>
        </p:nvSpPr>
        <p:spPr>
          <a:xfrm>
            <a:off x="414146" y="4773175"/>
            <a:ext cx="9061495" cy="1075340"/>
          </a:xfrm>
        </p:spPr>
        <p:txBody>
          <a:bodyPr>
            <a:normAutofit/>
          </a:bodyPr>
          <a:lstStyle>
            <a:lvl1pPr marL="0" indent="0">
              <a:buNone/>
              <a:defRPr sz="2000" b="1"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&lt;Supporting text, e.g., “Presented by First Last, Title”</a:t>
            </a:r>
            <a:br>
              <a:rPr lang="en-US" dirty="0"/>
            </a:br>
            <a:r>
              <a:rPr lang="en-US" dirty="0"/>
              <a:t>Month DD, YEAR&gt;</a:t>
            </a:r>
          </a:p>
        </p:txBody>
      </p:sp>
      <p:sp>
        <p:nvSpPr>
          <p:cNvPr id="31" name="Text Placeholder 10"/>
          <p:cNvSpPr>
            <a:spLocks noGrp="1"/>
          </p:cNvSpPr>
          <p:nvPr>
            <p:ph type="body" sz="quarter" idx="10" hasCustomPrompt="1"/>
          </p:nvPr>
        </p:nvSpPr>
        <p:spPr>
          <a:xfrm>
            <a:off x="414146" y="3380182"/>
            <a:ext cx="9061495" cy="893729"/>
          </a:xfrm>
        </p:spPr>
        <p:txBody>
          <a:bodyPr anchor="ctr" anchorCtr="0">
            <a:noAutofit/>
          </a:bodyPr>
          <a:lstStyle>
            <a:lvl1pPr marL="0" indent="0">
              <a:buNone/>
              <a:defRPr sz="4400" b="1" baseline="0">
                <a:solidFill>
                  <a:srgbClr val="2B3486"/>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&lt;Title&gt;</a:t>
            </a:r>
          </a:p>
        </p:txBody>
      </p:sp>
      <p:sp>
        <p:nvSpPr>
          <p:cNvPr id="2" name="Rectangle 1"/>
          <p:cNvSpPr/>
          <p:nvPr userDrawn="1"/>
        </p:nvSpPr>
        <p:spPr bwMode="white">
          <a:xfrm>
            <a:off x="10755807" y="6468454"/>
            <a:ext cx="921720" cy="340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Box 12"/>
          <p:cNvSpPr txBox="1"/>
          <p:nvPr userDrawn="1"/>
        </p:nvSpPr>
        <p:spPr>
          <a:xfrm>
            <a:off x="565681" y="6386186"/>
            <a:ext cx="11009433"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11600 Sunrise Valley Dr, Suite 300, Reston, Virginia 20191 │ P: 703.889.8444 │ www.Concept-Solutions.com</a:t>
            </a:r>
          </a:p>
        </p:txBody>
      </p:sp>
      <p:pic>
        <p:nvPicPr>
          <p:cNvPr id="15" name="Picture 14">
            <a:extLst>
              <a:ext uri="{FF2B5EF4-FFF2-40B4-BE49-F238E27FC236}">
                <a16:creationId xmlns:a16="http://schemas.microsoft.com/office/drawing/2014/main" id="{F4324697-0D7B-0149-BCB1-E6BFD8254BE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0609" y="220304"/>
            <a:ext cx="3657600" cy="1376516"/>
          </a:xfrm>
          <a:prstGeom prst="rect">
            <a:avLst/>
          </a:prstGeom>
        </p:spPr>
      </p:pic>
    </p:spTree>
    <p:extLst>
      <p:ext uri="{BB962C8B-B14F-4D97-AF65-F5344CB8AC3E}">
        <p14:creationId xmlns:p14="http://schemas.microsoft.com/office/powerpoint/2010/main" val="2991247102"/>
      </p:ext>
    </p:extLst>
  </p:cSld>
  <p:clrMapOvr>
    <a:masterClrMapping/>
  </p:clrMapOvr>
  <p:extLst>
    <p:ext uri="{DCECCB84-F9BA-43D5-87BE-67443E8EF086}">
      <p15:sldGuideLst xmlns:p15="http://schemas.microsoft.com/office/powerpoint/2012/main">
        <p15:guide id="1" orient="horz" pos="2160">
          <p15:clr>
            <a:srgbClr val="FBAE40"/>
          </p15:clr>
        </p15:guide>
        <p15:guide id="2" pos="2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60853" y="1825625"/>
            <a:ext cx="5427907" cy="4351338"/>
          </a:xfrm>
        </p:spPr>
        <p:txBody>
          <a:bodyPr/>
          <a:lstStyle>
            <a:lvl3pPr>
              <a:defRPr sz="1600"/>
            </a:lvl3pPr>
            <a:lvl4pPr>
              <a:defRPr sz="1600"/>
            </a:lvl4pPr>
            <a:lvl5pPr>
              <a:defRPr sz="1600">
                <a:latin typeface="HelveticaNeueLT Std Thin"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825625"/>
            <a:ext cx="5377513" cy="435133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967815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C8E92-414D-4BB6-B57C-13BC52AC8B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3B1C4E-AA0B-45DB-AECA-405E55E99C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37E3C4-BE27-4510-8C0A-3E813597D629}"/>
              </a:ext>
            </a:extLst>
          </p:cNvPr>
          <p:cNvSpPr>
            <a:spLocks noGrp="1"/>
          </p:cNvSpPr>
          <p:nvPr>
            <p:ph type="dt" sz="half" idx="10"/>
          </p:nvPr>
        </p:nvSpPr>
        <p:spPr/>
        <p:txBody>
          <a:bodyPr/>
          <a:lstStyle/>
          <a:p>
            <a:fld id="{B6F17ADE-B704-4C47-B194-3039F7195B82}" type="datetimeFigureOut">
              <a:rPr lang="en-US" smtClean="0"/>
              <a:t>11/15/2023</a:t>
            </a:fld>
            <a:endParaRPr lang="en-US"/>
          </a:p>
        </p:txBody>
      </p:sp>
      <p:sp>
        <p:nvSpPr>
          <p:cNvPr id="5" name="Footer Placeholder 4">
            <a:extLst>
              <a:ext uri="{FF2B5EF4-FFF2-40B4-BE49-F238E27FC236}">
                <a16:creationId xmlns:a16="http://schemas.microsoft.com/office/drawing/2014/main" id="{082F9DF3-4620-40CE-BB8C-26C449820D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161910-3072-4730-8A50-725C49FBF938}"/>
              </a:ext>
            </a:extLst>
          </p:cNvPr>
          <p:cNvSpPr>
            <a:spLocks noGrp="1"/>
          </p:cNvSpPr>
          <p:nvPr>
            <p:ph type="sldNum" sz="quarter" idx="12"/>
          </p:nvPr>
        </p:nvSpPr>
        <p:spPr/>
        <p:txBody>
          <a:bodyPr/>
          <a:lstStyle/>
          <a:p>
            <a:fld id="{06CF7695-BC04-4E0C-9354-3A5F77587172}" type="slidenum">
              <a:rPr lang="en-US" smtClean="0"/>
              <a:t>‹#›</a:t>
            </a:fld>
            <a:endParaRPr lang="en-US"/>
          </a:p>
        </p:txBody>
      </p:sp>
    </p:spTree>
    <p:extLst>
      <p:ext uri="{BB962C8B-B14F-4D97-AF65-F5344CB8AC3E}">
        <p14:creationId xmlns:p14="http://schemas.microsoft.com/office/powerpoint/2010/main" val="2623705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D50AC-1A4E-403D-A112-CA85635348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C94746-723B-4294-840C-53D826ABCE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3861D3-48A0-40B6-ADAB-2839F9ABD59D}"/>
              </a:ext>
            </a:extLst>
          </p:cNvPr>
          <p:cNvSpPr>
            <a:spLocks noGrp="1"/>
          </p:cNvSpPr>
          <p:nvPr>
            <p:ph type="dt" sz="half" idx="10"/>
          </p:nvPr>
        </p:nvSpPr>
        <p:spPr/>
        <p:txBody>
          <a:bodyPr/>
          <a:lstStyle/>
          <a:p>
            <a:fld id="{B6F17ADE-B704-4C47-B194-3039F7195B82}" type="datetimeFigureOut">
              <a:rPr lang="en-US" smtClean="0"/>
              <a:t>11/15/2023</a:t>
            </a:fld>
            <a:endParaRPr lang="en-US"/>
          </a:p>
        </p:txBody>
      </p:sp>
      <p:sp>
        <p:nvSpPr>
          <p:cNvPr id="5" name="Footer Placeholder 4">
            <a:extLst>
              <a:ext uri="{FF2B5EF4-FFF2-40B4-BE49-F238E27FC236}">
                <a16:creationId xmlns:a16="http://schemas.microsoft.com/office/drawing/2014/main" id="{013C20DE-69B7-4993-A984-1C7662477D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10BFDF-2B3A-4C8D-99E1-5E975EEE90B8}"/>
              </a:ext>
            </a:extLst>
          </p:cNvPr>
          <p:cNvSpPr>
            <a:spLocks noGrp="1"/>
          </p:cNvSpPr>
          <p:nvPr>
            <p:ph type="sldNum" sz="quarter" idx="12"/>
          </p:nvPr>
        </p:nvSpPr>
        <p:spPr/>
        <p:txBody>
          <a:bodyPr/>
          <a:lstStyle/>
          <a:p>
            <a:fld id="{06CF7695-BC04-4E0C-9354-3A5F77587172}" type="slidenum">
              <a:rPr lang="en-US" smtClean="0"/>
              <a:t>‹#›</a:t>
            </a:fld>
            <a:endParaRPr lang="en-US"/>
          </a:p>
        </p:txBody>
      </p:sp>
    </p:spTree>
    <p:extLst>
      <p:ext uri="{BB962C8B-B14F-4D97-AF65-F5344CB8AC3E}">
        <p14:creationId xmlns:p14="http://schemas.microsoft.com/office/powerpoint/2010/main" val="1063170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DD162-98F3-4518-B4DF-9C07B705C2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66F07D-2259-4D79-BD0B-20995B2851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59E1DB-454F-44B0-8980-88ACBD54A8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3B0F32-2F7F-49E6-A7B5-CF92BA69A614}"/>
              </a:ext>
            </a:extLst>
          </p:cNvPr>
          <p:cNvSpPr>
            <a:spLocks noGrp="1"/>
          </p:cNvSpPr>
          <p:nvPr>
            <p:ph type="dt" sz="half" idx="10"/>
          </p:nvPr>
        </p:nvSpPr>
        <p:spPr/>
        <p:txBody>
          <a:bodyPr/>
          <a:lstStyle/>
          <a:p>
            <a:fld id="{B6F17ADE-B704-4C47-B194-3039F7195B82}" type="datetimeFigureOut">
              <a:rPr lang="en-US" smtClean="0"/>
              <a:t>11/15/2023</a:t>
            </a:fld>
            <a:endParaRPr lang="en-US"/>
          </a:p>
        </p:txBody>
      </p:sp>
      <p:sp>
        <p:nvSpPr>
          <p:cNvPr id="6" name="Footer Placeholder 5">
            <a:extLst>
              <a:ext uri="{FF2B5EF4-FFF2-40B4-BE49-F238E27FC236}">
                <a16:creationId xmlns:a16="http://schemas.microsoft.com/office/drawing/2014/main" id="{27F862AA-1E75-4817-B1B7-221C6814E7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721DDB-0A07-4C3B-9C5B-E2C3754E3FA7}"/>
              </a:ext>
            </a:extLst>
          </p:cNvPr>
          <p:cNvSpPr>
            <a:spLocks noGrp="1"/>
          </p:cNvSpPr>
          <p:nvPr>
            <p:ph type="sldNum" sz="quarter" idx="12"/>
          </p:nvPr>
        </p:nvSpPr>
        <p:spPr/>
        <p:txBody>
          <a:bodyPr/>
          <a:lstStyle/>
          <a:p>
            <a:fld id="{06CF7695-BC04-4E0C-9354-3A5F77587172}" type="slidenum">
              <a:rPr lang="en-US" smtClean="0"/>
              <a:t>‹#›</a:t>
            </a:fld>
            <a:endParaRPr lang="en-US"/>
          </a:p>
        </p:txBody>
      </p:sp>
    </p:spTree>
    <p:extLst>
      <p:ext uri="{BB962C8B-B14F-4D97-AF65-F5344CB8AC3E}">
        <p14:creationId xmlns:p14="http://schemas.microsoft.com/office/powerpoint/2010/main" val="2859051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11479-D2D8-4907-ABAC-6CD34917141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4CFF30-1D8C-4215-A306-5935204A2A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75BEFF-BE17-4706-AC66-F0CBCB02CB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CED6F9-DCAE-4966-B494-3BBA37F981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198DF8-180C-481F-A7EC-AD0B04CE23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2EF5AB-3FF7-45F2-BD39-FEF4CA777AEC}"/>
              </a:ext>
            </a:extLst>
          </p:cNvPr>
          <p:cNvSpPr>
            <a:spLocks noGrp="1"/>
          </p:cNvSpPr>
          <p:nvPr>
            <p:ph type="dt" sz="half" idx="10"/>
          </p:nvPr>
        </p:nvSpPr>
        <p:spPr/>
        <p:txBody>
          <a:bodyPr/>
          <a:lstStyle/>
          <a:p>
            <a:fld id="{B6F17ADE-B704-4C47-B194-3039F7195B82}" type="datetimeFigureOut">
              <a:rPr lang="en-US" smtClean="0"/>
              <a:t>11/15/2023</a:t>
            </a:fld>
            <a:endParaRPr lang="en-US"/>
          </a:p>
        </p:txBody>
      </p:sp>
      <p:sp>
        <p:nvSpPr>
          <p:cNvPr id="8" name="Footer Placeholder 7">
            <a:extLst>
              <a:ext uri="{FF2B5EF4-FFF2-40B4-BE49-F238E27FC236}">
                <a16:creationId xmlns:a16="http://schemas.microsoft.com/office/drawing/2014/main" id="{0ED15FD7-AF25-4C62-8FD8-31BC708BC9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ED9233-50EB-4E27-8559-C5C9AF27857A}"/>
              </a:ext>
            </a:extLst>
          </p:cNvPr>
          <p:cNvSpPr>
            <a:spLocks noGrp="1"/>
          </p:cNvSpPr>
          <p:nvPr>
            <p:ph type="sldNum" sz="quarter" idx="12"/>
          </p:nvPr>
        </p:nvSpPr>
        <p:spPr/>
        <p:txBody>
          <a:bodyPr/>
          <a:lstStyle/>
          <a:p>
            <a:fld id="{06CF7695-BC04-4E0C-9354-3A5F77587172}" type="slidenum">
              <a:rPr lang="en-US" smtClean="0"/>
              <a:t>‹#›</a:t>
            </a:fld>
            <a:endParaRPr lang="en-US"/>
          </a:p>
        </p:txBody>
      </p:sp>
    </p:spTree>
    <p:extLst>
      <p:ext uri="{BB962C8B-B14F-4D97-AF65-F5344CB8AC3E}">
        <p14:creationId xmlns:p14="http://schemas.microsoft.com/office/powerpoint/2010/main" val="27754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EF40F-A44B-4F92-ADB7-4917251B73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6CAA3B-0597-4244-9DDE-B2B0D88448C0}"/>
              </a:ext>
            </a:extLst>
          </p:cNvPr>
          <p:cNvSpPr>
            <a:spLocks noGrp="1"/>
          </p:cNvSpPr>
          <p:nvPr>
            <p:ph type="dt" sz="half" idx="10"/>
          </p:nvPr>
        </p:nvSpPr>
        <p:spPr/>
        <p:txBody>
          <a:bodyPr/>
          <a:lstStyle/>
          <a:p>
            <a:fld id="{B6F17ADE-B704-4C47-B194-3039F7195B82}" type="datetimeFigureOut">
              <a:rPr lang="en-US" smtClean="0"/>
              <a:t>11/15/2023</a:t>
            </a:fld>
            <a:endParaRPr lang="en-US"/>
          </a:p>
        </p:txBody>
      </p:sp>
      <p:sp>
        <p:nvSpPr>
          <p:cNvPr id="4" name="Footer Placeholder 3">
            <a:extLst>
              <a:ext uri="{FF2B5EF4-FFF2-40B4-BE49-F238E27FC236}">
                <a16:creationId xmlns:a16="http://schemas.microsoft.com/office/drawing/2014/main" id="{72328B0F-B6DA-4CA3-BFD3-6DB967E04F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F1FF37-BF72-4DC9-A5B7-5BFBC87437CF}"/>
              </a:ext>
            </a:extLst>
          </p:cNvPr>
          <p:cNvSpPr>
            <a:spLocks noGrp="1"/>
          </p:cNvSpPr>
          <p:nvPr>
            <p:ph type="sldNum" sz="quarter" idx="12"/>
          </p:nvPr>
        </p:nvSpPr>
        <p:spPr/>
        <p:txBody>
          <a:bodyPr/>
          <a:lstStyle/>
          <a:p>
            <a:fld id="{06CF7695-BC04-4E0C-9354-3A5F77587172}" type="slidenum">
              <a:rPr lang="en-US" smtClean="0"/>
              <a:t>‹#›</a:t>
            </a:fld>
            <a:endParaRPr lang="en-US"/>
          </a:p>
        </p:txBody>
      </p:sp>
    </p:spTree>
    <p:extLst>
      <p:ext uri="{BB962C8B-B14F-4D97-AF65-F5344CB8AC3E}">
        <p14:creationId xmlns:p14="http://schemas.microsoft.com/office/powerpoint/2010/main" val="1865978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FC0ECD-F080-4517-9302-3B8085E0CB5D}"/>
              </a:ext>
            </a:extLst>
          </p:cNvPr>
          <p:cNvSpPr>
            <a:spLocks noGrp="1"/>
          </p:cNvSpPr>
          <p:nvPr>
            <p:ph type="dt" sz="half" idx="10"/>
          </p:nvPr>
        </p:nvSpPr>
        <p:spPr/>
        <p:txBody>
          <a:bodyPr/>
          <a:lstStyle/>
          <a:p>
            <a:fld id="{B6F17ADE-B704-4C47-B194-3039F7195B82}" type="datetimeFigureOut">
              <a:rPr lang="en-US" smtClean="0"/>
              <a:t>11/15/2023</a:t>
            </a:fld>
            <a:endParaRPr lang="en-US"/>
          </a:p>
        </p:txBody>
      </p:sp>
      <p:sp>
        <p:nvSpPr>
          <p:cNvPr id="3" name="Footer Placeholder 2">
            <a:extLst>
              <a:ext uri="{FF2B5EF4-FFF2-40B4-BE49-F238E27FC236}">
                <a16:creationId xmlns:a16="http://schemas.microsoft.com/office/drawing/2014/main" id="{002E7FC5-2978-47D0-BF6C-1B64496AE4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92FDB9-7880-4C1F-9F06-12D65C93F7DD}"/>
              </a:ext>
            </a:extLst>
          </p:cNvPr>
          <p:cNvSpPr>
            <a:spLocks noGrp="1"/>
          </p:cNvSpPr>
          <p:nvPr>
            <p:ph type="sldNum" sz="quarter" idx="12"/>
          </p:nvPr>
        </p:nvSpPr>
        <p:spPr/>
        <p:txBody>
          <a:bodyPr/>
          <a:lstStyle/>
          <a:p>
            <a:fld id="{06CF7695-BC04-4E0C-9354-3A5F77587172}" type="slidenum">
              <a:rPr lang="en-US" smtClean="0"/>
              <a:t>‹#›</a:t>
            </a:fld>
            <a:endParaRPr lang="en-US"/>
          </a:p>
        </p:txBody>
      </p:sp>
    </p:spTree>
    <p:extLst>
      <p:ext uri="{BB962C8B-B14F-4D97-AF65-F5344CB8AC3E}">
        <p14:creationId xmlns:p14="http://schemas.microsoft.com/office/powerpoint/2010/main" val="524023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A5D34-B3E4-4CF9-851C-3A351C26CA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EFC281-9089-4032-AEE8-88F5258638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BDD223-DAC5-464A-83EB-1EEF0A4467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A275DE-5713-4EBF-A904-34EA80AD7D42}"/>
              </a:ext>
            </a:extLst>
          </p:cNvPr>
          <p:cNvSpPr>
            <a:spLocks noGrp="1"/>
          </p:cNvSpPr>
          <p:nvPr>
            <p:ph type="dt" sz="half" idx="10"/>
          </p:nvPr>
        </p:nvSpPr>
        <p:spPr/>
        <p:txBody>
          <a:bodyPr/>
          <a:lstStyle/>
          <a:p>
            <a:fld id="{B6F17ADE-B704-4C47-B194-3039F7195B82}" type="datetimeFigureOut">
              <a:rPr lang="en-US" smtClean="0"/>
              <a:t>11/15/2023</a:t>
            </a:fld>
            <a:endParaRPr lang="en-US"/>
          </a:p>
        </p:txBody>
      </p:sp>
      <p:sp>
        <p:nvSpPr>
          <p:cNvPr id="6" name="Footer Placeholder 5">
            <a:extLst>
              <a:ext uri="{FF2B5EF4-FFF2-40B4-BE49-F238E27FC236}">
                <a16:creationId xmlns:a16="http://schemas.microsoft.com/office/drawing/2014/main" id="{DEB86ADC-34E3-4179-BCF6-D552ECBC2B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A53793-CDCB-4E54-BB59-DB94A439BCDF}"/>
              </a:ext>
            </a:extLst>
          </p:cNvPr>
          <p:cNvSpPr>
            <a:spLocks noGrp="1"/>
          </p:cNvSpPr>
          <p:nvPr>
            <p:ph type="sldNum" sz="quarter" idx="12"/>
          </p:nvPr>
        </p:nvSpPr>
        <p:spPr/>
        <p:txBody>
          <a:bodyPr/>
          <a:lstStyle/>
          <a:p>
            <a:fld id="{06CF7695-BC04-4E0C-9354-3A5F77587172}" type="slidenum">
              <a:rPr lang="en-US" smtClean="0"/>
              <a:t>‹#›</a:t>
            </a:fld>
            <a:endParaRPr lang="en-US"/>
          </a:p>
        </p:txBody>
      </p:sp>
    </p:spTree>
    <p:extLst>
      <p:ext uri="{BB962C8B-B14F-4D97-AF65-F5344CB8AC3E}">
        <p14:creationId xmlns:p14="http://schemas.microsoft.com/office/powerpoint/2010/main" val="3072745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7F721-66B4-4169-A273-4B5173BD0F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35A7A8-6993-43B2-B41A-D9A06FEDE2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675639-BB3F-419F-B68F-FEE365B896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8825F6-7EBD-4A38-BB2F-E0CC44F0D869}"/>
              </a:ext>
            </a:extLst>
          </p:cNvPr>
          <p:cNvSpPr>
            <a:spLocks noGrp="1"/>
          </p:cNvSpPr>
          <p:nvPr>
            <p:ph type="dt" sz="half" idx="10"/>
          </p:nvPr>
        </p:nvSpPr>
        <p:spPr/>
        <p:txBody>
          <a:bodyPr/>
          <a:lstStyle/>
          <a:p>
            <a:fld id="{B6F17ADE-B704-4C47-B194-3039F7195B82}" type="datetimeFigureOut">
              <a:rPr lang="en-US" smtClean="0"/>
              <a:t>11/15/2023</a:t>
            </a:fld>
            <a:endParaRPr lang="en-US"/>
          </a:p>
        </p:txBody>
      </p:sp>
      <p:sp>
        <p:nvSpPr>
          <p:cNvPr id="6" name="Footer Placeholder 5">
            <a:extLst>
              <a:ext uri="{FF2B5EF4-FFF2-40B4-BE49-F238E27FC236}">
                <a16:creationId xmlns:a16="http://schemas.microsoft.com/office/drawing/2014/main" id="{64EFCA31-A302-4363-8F16-AC08EF2E1F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2C4552-0826-4881-956C-EBF635478703}"/>
              </a:ext>
            </a:extLst>
          </p:cNvPr>
          <p:cNvSpPr>
            <a:spLocks noGrp="1"/>
          </p:cNvSpPr>
          <p:nvPr>
            <p:ph type="sldNum" sz="quarter" idx="12"/>
          </p:nvPr>
        </p:nvSpPr>
        <p:spPr/>
        <p:txBody>
          <a:bodyPr/>
          <a:lstStyle/>
          <a:p>
            <a:fld id="{06CF7695-BC04-4E0C-9354-3A5F77587172}" type="slidenum">
              <a:rPr lang="en-US" smtClean="0"/>
              <a:t>‹#›</a:t>
            </a:fld>
            <a:endParaRPr lang="en-US"/>
          </a:p>
        </p:txBody>
      </p:sp>
    </p:spTree>
    <p:extLst>
      <p:ext uri="{BB962C8B-B14F-4D97-AF65-F5344CB8AC3E}">
        <p14:creationId xmlns:p14="http://schemas.microsoft.com/office/powerpoint/2010/main" val="3896624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5"/>
          <p:cNvSpPr txBox="1">
            <a:spLocks/>
          </p:cNvSpPr>
          <p:nvPr userDrawn="1"/>
        </p:nvSpPr>
        <p:spPr>
          <a:xfrm>
            <a:off x="8839200" y="642459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p>
        </p:txBody>
      </p:sp>
    </p:spTree>
    <p:extLst>
      <p:ext uri="{BB962C8B-B14F-4D97-AF65-F5344CB8AC3E}">
        <p14:creationId xmlns:p14="http://schemas.microsoft.com/office/powerpoint/2010/main" val="168075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14474" y="3465014"/>
            <a:ext cx="10935391" cy="1500187"/>
          </a:xfrm>
        </p:spPr>
        <p:txBody>
          <a:bodyPr>
            <a:normAutofit/>
          </a:bodyPr>
          <a:lstStyle>
            <a:lvl1pPr marL="0" indent="0" algn="ctr">
              <a:buNone/>
              <a:defRPr sz="20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&lt;Supporting text, e.g., “Presented by First Last, Title”&gt;</a:t>
            </a:r>
          </a:p>
        </p:txBody>
      </p:sp>
      <p:sp>
        <p:nvSpPr>
          <p:cNvPr id="11" name="Text Placeholder 10"/>
          <p:cNvSpPr>
            <a:spLocks noGrp="1"/>
          </p:cNvSpPr>
          <p:nvPr>
            <p:ph type="body" sz="quarter" idx="10" hasCustomPrompt="1"/>
          </p:nvPr>
        </p:nvSpPr>
        <p:spPr>
          <a:xfrm>
            <a:off x="514474" y="2534980"/>
            <a:ext cx="10935391" cy="930034"/>
          </a:xfrm>
        </p:spPr>
        <p:txBody>
          <a:bodyPr anchor="ctr" anchorCtr="0">
            <a:noAutofit/>
          </a:bodyPr>
          <a:lstStyle>
            <a:lvl1pPr marL="0" indent="0" algn="ctr">
              <a:buNone/>
              <a:defRPr sz="3200" b="1" baseline="0">
                <a:solidFill>
                  <a:srgbClr val="2B3486"/>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&lt;Section Title&gt;</a:t>
            </a:r>
          </a:p>
        </p:txBody>
      </p:sp>
    </p:spTree>
    <p:extLst>
      <p:ext uri="{BB962C8B-B14F-4D97-AF65-F5344CB8AC3E}">
        <p14:creationId xmlns:p14="http://schemas.microsoft.com/office/powerpoint/2010/main" val="2842843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60853" y="1825625"/>
            <a:ext cx="5427907" cy="4351338"/>
          </a:xfrm>
        </p:spPr>
        <p:txBody>
          <a:bodyPr/>
          <a:lstStyle>
            <a:lvl3pPr>
              <a:defRPr sz="1600"/>
            </a:lvl3pPr>
            <a:lvl4pPr>
              <a:defRPr sz="1600"/>
            </a:lvl4pPr>
            <a:lvl5pPr>
              <a:defRPr sz="1600">
                <a:latin typeface="HelveticaNeueLT Std Thin" panose="020B04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825625"/>
            <a:ext cx="5377513" cy="4351338"/>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3704398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14474" y="3465014"/>
            <a:ext cx="10935391" cy="1500187"/>
          </a:xfrm>
        </p:spPr>
        <p:txBody>
          <a:bodyPr>
            <a:normAutofit/>
          </a:bodyPr>
          <a:lstStyle>
            <a:lvl1pPr marL="0" indent="0" algn="ctr">
              <a:buNone/>
              <a:defRPr sz="20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&lt;Supporting text, e.g., “Presented by First Last, Title”&gt;</a:t>
            </a:r>
          </a:p>
        </p:txBody>
      </p:sp>
      <p:sp>
        <p:nvSpPr>
          <p:cNvPr id="11" name="Text Placeholder 10"/>
          <p:cNvSpPr>
            <a:spLocks noGrp="1"/>
          </p:cNvSpPr>
          <p:nvPr>
            <p:ph type="body" sz="quarter" idx="10" hasCustomPrompt="1"/>
          </p:nvPr>
        </p:nvSpPr>
        <p:spPr>
          <a:xfrm>
            <a:off x="514474" y="2534980"/>
            <a:ext cx="10935391" cy="930034"/>
          </a:xfrm>
        </p:spPr>
        <p:txBody>
          <a:bodyPr anchor="ctr" anchorCtr="0">
            <a:noAutofit/>
          </a:bodyPr>
          <a:lstStyle>
            <a:lvl1pPr marL="0" indent="0" algn="ctr">
              <a:buNone/>
              <a:defRPr sz="3200" b="1" baseline="0">
                <a:solidFill>
                  <a:srgbClr val="2B3486"/>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&lt;Section Title&gt;</a:t>
            </a:r>
          </a:p>
        </p:txBody>
      </p:sp>
    </p:spTree>
    <p:extLst>
      <p:ext uri="{BB962C8B-B14F-4D97-AF65-F5344CB8AC3E}">
        <p14:creationId xmlns:p14="http://schemas.microsoft.com/office/powerpoint/2010/main" val="353772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bwMode="white">
          <a:xfrm>
            <a:off x="1" y="1"/>
            <a:ext cx="12192000" cy="1433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419267" y="-3380"/>
            <a:ext cx="3771317" cy="3200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userDrawn="1"/>
        </p:nvSpPr>
        <p:spPr bwMode="white">
          <a:xfrm>
            <a:off x="57786" y="6309376"/>
            <a:ext cx="712721" cy="408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Text Placeholder 2"/>
          <p:cNvSpPr>
            <a:spLocks noGrp="1"/>
          </p:cNvSpPr>
          <p:nvPr>
            <p:ph type="body" idx="1" hasCustomPrompt="1"/>
          </p:nvPr>
        </p:nvSpPr>
        <p:spPr>
          <a:xfrm>
            <a:off x="414146" y="4773175"/>
            <a:ext cx="9061495" cy="1075340"/>
          </a:xfrm>
        </p:spPr>
        <p:txBody>
          <a:bodyPr>
            <a:normAutofit/>
          </a:bodyPr>
          <a:lstStyle>
            <a:lvl1pPr marL="0" indent="0">
              <a:buNone/>
              <a:defRPr sz="2000" b="1"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&lt;Supporting text, e.g., “Presented by First Last, Title”</a:t>
            </a:r>
            <a:br>
              <a:rPr lang="en-US" dirty="0"/>
            </a:br>
            <a:r>
              <a:rPr lang="en-US" dirty="0"/>
              <a:t>Month DD, YEAR&gt;</a:t>
            </a:r>
          </a:p>
        </p:txBody>
      </p:sp>
      <p:sp>
        <p:nvSpPr>
          <p:cNvPr id="31" name="Text Placeholder 10"/>
          <p:cNvSpPr>
            <a:spLocks noGrp="1"/>
          </p:cNvSpPr>
          <p:nvPr>
            <p:ph type="body" sz="quarter" idx="10" hasCustomPrompt="1"/>
          </p:nvPr>
        </p:nvSpPr>
        <p:spPr>
          <a:xfrm>
            <a:off x="414146" y="3380182"/>
            <a:ext cx="9061495" cy="893729"/>
          </a:xfrm>
        </p:spPr>
        <p:txBody>
          <a:bodyPr anchor="ctr" anchorCtr="0">
            <a:noAutofit/>
          </a:bodyPr>
          <a:lstStyle>
            <a:lvl1pPr marL="0" indent="0">
              <a:buNone/>
              <a:defRPr sz="4400" b="1" baseline="0">
                <a:solidFill>
                  <a:srgbClr val="2B3486"/>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&lt;Title&gt;</a:t>
            </a:r>
          </a:p>
        </p:txBody>
      </p:sp>
      <p:sp>
        <p:nvSpPr>
          <p:cNvPr id="2" name="Rectangle 1"/>
          <p:cNvSpPr/>
          <p:nvPr userDrawn="1"/>
        </p:nvSpPr>
        <p:spPr bwMode="white">
          <a:xfrm>
            <a:off x="10755807" y="6468454"/>
            <a:ext cx="921720" cy="340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Box 12"/>
          <p:cNvSpPr txBox="1"/>
          <p:nvPr userDrawn="1"/>
        </p:nvSpPr>
        <p:spPr>
          <a:xfrm>
            <a:off x="565681" y="6386186"/>
            <a:ext cx="11009433"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11600 Sunrise Valley Dr, Suite 300, Reston, Virginia 20191 │ P: 703.889.8444 │ www.Concept-Solutions.com</a:t>
            </a:r>
          </a:p>
        </p:txBody>
      </p:sp>
      <p:pic>
        <p:nvPicPr>
          <p:cNvPr id="12" name="Picture 11">
            <a:extLst>
              <a:ext uri="{FF2B5EF4-FFF2-40B4-BE49-F238E27FC236}">
                <a16:creationId xmlns:a16="http://schemas.microsoft.com/office/drawing/2014/main" id="{F4324697-0D7B-0149-BCB1-E6BFD8254BE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0609" y="220304"/>
            <a:ext cx="3657600" cy="1376516"/>
          </a:xfrm>
          <a:prstGeom prst="rect">
            <a:avLst/>
          </a:prstGeom>
        </p:spPr>
      </p:pic>
    </p:spTree>
    <p:extLst>
      <p:ext uri="{BB962C8B-B14F-4D97-AF65-F5344CB8AC3E}">
        <p14:creationId xmlns:p14="http://schemas.microsoft.com/office/powerpoint/2010/main" val="4224918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9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bwMode="white">
          <a:xfrm>
            <a:off x="1" y="1"/>
            <a:ext cx="12192000" cy="1433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419267" y="-3380"/>
            <a:ext cx="3771317" cy="3200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userDrawn="1"/>
        </p:nvSpPr>
        <p:spPr bwMode="white">
          <a:xfrm>
            <a:off x="57786" y="6309376"/>
            <a:ext cx="712721" cy="408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Text Placeholder 2"/>
          <p:cNvSpPr>
            <a:spLocks noGrp="1"/>
          </p:cNvSpPr>
          <p:nvPr>
            <p:ph type="body" idx="1" hasCustomPrompt="1"/>
          </p:nvPr>
        </p:nvSpPr>
        <p:spPr>
          <a:xfrm>
            <a:off x="414146" y="4773176"/>
            <a:ext cx="9061495" cy="806123"/>
          </a:xfrm>
        </p:spPr>
        <p:txBody>
          <a:bodyPr>
            <a:normAutofit/>
          </a:bodyPr>
          <a:lstStyle>
            <a:lvl1pPr marL="0" indent="0">
              <a:buNone/>
              <a:defRPr sz="2000" b="1"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&lt;Supporting text, e.g., “Presented by First Last, Title”</a:t>
            </a:r>
            <a:br>
              <a:rPr lang="en-US" dirty="0"/>
            </a:br>
            <a:r>
              <a:rPr lang="en-US" dirty="0"/>
              <a:t>Month, DD, YEAR&gt;</a:t>
            </a:r>
          </a:p>
        </p:txBody>
      </p:sp>
      <p:sp>
        <p:nvSpPr>
          <p:cNvPr id="31" name="Text Placeholder 10"/>
          <p:cNvSpPr>
            <a:spLocks noGrp="1"/>
          </p:cNvSpPr>
          <p:nvPr>
            <p:ph type="body" sz="quarter" idx="10" hasCustomPrompt="1"/>
          </p:nvPr>
        </p:nvSpPr>
        <p:spPr>
          <a:xfrm>
            <a:off x="414146" y="3380182"/>
            <a:ext cx="9061495" cy="893729"/>
          </a:xfrm>
        </p:spPr>
        <p:txBody>
          <a:bodyPr anchor="ctr" anchorCtr="0">
            <a:noAutofit/>
          </a:bodyPr>
          <a:lstStyle>
            <a:lvl1pPr marL="0" indent="0">
              <a:buNone/>
              <a:defRPr sz="4400" b="1" baseline="0">
                <a:solidFill>
                  <a:srgbClr val="2B3486"/>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&lt;Title&gt;</a:t>
            </a:r>
          </a:p>
        </p:txBody>
      </p:sp>
      <p:sp>
        <p:nvSpPr>
          <p:cNvPr id="2" name="Rectangle 1"/>
          <p:cNvSpPr/>
          <p:nvPr userDrawn="1"/>
        </p:nvSpPr>
        <p:spPr bwMode="white">
          <a:xfrm>
            <a:off x="10755807" y="6468454"/>
            <a:ext cx="921720" cy="340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Box 12"/>
          <p:cNvSpPr txBox="1"/>
          <p:nvPr userDrawn="1"/>
        </p:nvSpPr>
        <p:spPr>
          <a:xfrm>
            <a:off x="565681" y="6078946"/>
            <a:ext cx="11009433"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11600 Sunrise Valley Dr, Suite 300, Reston, Virginia 20191 │ P: 703.889.8444 │ www.Concept-Solutions.com</a:t>
            </a:r>
          </a:p>
        </p:txBody>
      </p:sp>
      <p:pic>
        <p:nvPicPr>
          <p:cNvPr id="12" name="Picture 11">
            <a:extLst>
              <a:ext uri="{FF2B5EF4-FFF2-40B4-BE49-F238E27FC236}">
                <a16:creationId xmlns:a16="http://schemas.microsoft.com/office/drawing/2014/main" id="{F4324697-0D7B-0149-BCB1-E6BFD8254BE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0609" y="220304"/>
            <a:ext cx="3657600" cy="1376516"/>
          </a:xfrm>
          <a:prstGeom prst="rect">
            <a:avLst/>
          </a:prstGeom>
        </p:spPr>
      </p:pic>
    </p:spTree>
    <p:extLst>
      <p:ext uri="{BB962C8B-B14F-4D97-AF65-F5344CB8AC3E}">
        <p14:creationId xmlns:p14="http://schemas.microsoft.com/office/powerpoint/2010/main" val="12316872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9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Slide Number Placeholder 5"/>
          <p:cNvSpPr txBox="1">
            <a:spLocks/>
          </p:cNvSpPr>
          <p:nvPr userDrawn="1"/>
        </p:nvSpPr>
        <p:spPr>
          <a:xfrm>
            <a:off x="8839200" y="642459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p>
        </p:txBody>
      </p:sp>
    </p:spTree>
    <p:extLst>
      <p:ext uri="{BB962C8B-B14F-4D97-AF65-F5344CB8AC3E}">
        <p14:creationId xmlns:p14="http://schemas.microsoft.com/office/powerpoint/2010/main" val="2466160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14474" y="3465014"/>
            <a:ext cx="10935391" cy="1500187"/>
          </a:xfrm>
        </p:spPr>
        <p:txBody>
          <a:bodyPr>
            <a:normAutofit/>
          </a:bodyPr>
          <a:lstStyle>
            <a:lvl1pPr marL="0" indent="0" algn="ctr">
              <a:buNone/>
              <a:defRPr sz="20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&lt;Supporting text, e.g., “Presented by First Last, Title”&gt;</a:t>
            </a:r>
          </a:p>
        </p:txBody>
      </p:sp>
      <p:sp>
        <p:nvSpPr>
          <p:cNvPr id="11" name="Text Placeholder 10"/>
          <p:cNvSpPr>
            <a:spLocks noGrp="1"/>
          </p:cNvSpPr>
          <p:nvPr>
            <p:ph type="body" sz="quarter" idx="10" hasCustomPrompt="1"/>
          </p:nvPr>
        </p:nvSpPr>
        <p:spPr>
          <a:xfrm>
            <a:off x="514474" y="2534980"/>
            <a:ext cx="10935391" cy="930034"/>
          </a:xfrm>
        </p:spPr>
        <p:txBody>
          <a:bodyPr anchor="ctr" anchorCtr="0">
            <a:noAutofit/>
          </a:bodyPr>
          <a:lstStyle>
            <a:lvl1pPr marL="0" indent="0" algn="ctr">
              <a:buNone/>
              <a:defRPr sz="3200" b="1" baseline="0">
                <a:solidFill>
                  <a:srgbClr val="2B3486"/>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&lt;Section Title&gt;</a:t>
            </a:r>
          </a:p>
        </p:txBody>
      </p:sp>
    </p:spTree>
    <p:extLst>
      <p:ext uri="{BB962C8B-B14F-4D97-AF65-F5344CB8AC3E}">
        <p14:creationId xmlns:p14="http://schemas.microsoft.com/office/powerpoint/2010/main" val="3609671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2.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emf"/><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853" y="114300"/>
            <a:ext cx="7578587" cy="914400"/>
          </a:xfrm>
          <a:prstGeom prst="rect">
            <a:avLst/>
          </a:prstGeom>
        </p:spPr>
        <p:txBody>
          <a:bodyPr vert="horz" lIns="91440" tIns="45720" rIns="91440" bIns="45720" rtlCol="0" anchor="ctr">
            <a:noAutofit/>
          </a:bodyPr>
          <a:lstStyle/>
          <a:p>
            <a:endParaRPr lang="en-US" dirty="0"/>
          </a:p>
        </p:txBody>
      </p:sp>
      <p:sp>
        <p:nvSpPr>
          <p:cNvPr id="3" name="Text Placeholder 2"/>
          <p:cNvSpPr>
            <a:spLocks noGrp="1"/>
          </p:cNvSpPr>
          <p:nvPr>
            <p:ph type="body" idx="1"/>
          </p:nvPr>
        </p:nvSpPr>
        <p:spPr>
          <a:xfrm>
            <a:off x="360853" y="1470346"/>
            <a:ext cx="11221547" cy="46854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5"/>
          <p:cNvSpPr txBox="1">
            <a:spLocks/>
          </p:cNvSpPr>
          <p:nvPr userDrawn="1"/>
        </p:nvSpPr>
        <p:spPr>
          <a:xfrm>
            <a:off x="9014780" y="6422257"/>
            <a:ext cx="2743200" cy="25918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aseline="0" dirty="0">
                <a:latin typeface="Verdana" panose="020B0604030504040204" pitchFamily="34" charset="0"/>
                <a:ea typeface="Verdana" panose="020B0604030504040204" pitchFamily="34" charset="0"/>
                <a:cs typeface="Verdana" panose="020B0604030504040204" pitchFamily="34" charset="0"/>
              </a:rPr>
              <a:t>│</a:t>
            </a:r>
            <a:fld id="{88577AC0-D2A3-4008-BFD2-E928ED484D2D}" type="slidenum">
              <a:rPr lang="en-US" sz="1200" baseline="0" smtClean="0">
                <a:latin typeface="Verdana" panose="020B0604030504040204" pitchFamily="34" charset="0"/>
                <a:ea typeface="Verdana" panose="020B0604030504040204" pitchFamily="34" charset="0"/>
                <a:cs typeface="Verdana" panose="020B0604030504040204" pitchFamily="34" charset="0"/>
              </a:rPr>
              <a:t>‹#›</a:t>
            </a:fld>
            <a:endParaRPr lang="en-US" sz="1200" dirty="0">
              <a:latin typeface="Verdana" panose="020B0604030504040204" pitchFamily="34" charset="0"/>
              <a:ea typeface="Verdana" panose="020B0604030504040204" pitchFamily="34" charset="0"/>
              <a:cs typeface="Verdana" panose="020B0604030504040204" pitchFamily="34" charset="0"/>
            </a:endParaRPr>
          </a:p>
        </p:txBody>
      </p:sp>
      <p:sp>
        <p:nvSpPr>
          <p:cNvPr id="4" name="Pentagon 3"/>
          <p:cNvSpPr/>
          <p:nvPr userDrawn="1"/>
        </p:nvSpPr>
        <p:spPr>
          <a:xfrm>
            <a:off x="360853" y="1093610"/>
            <a:ext cx="11221547" cy="182880"/>
          </a:xfrm>
          <a:prstGeom prst="homePlate">
            <a:avLst/>
          </a:prstGeom>
          <a:gradFill>
            <a:gsLst>
              <a:gs pos="100000">
                <a:srgbClr val="2B3486"/>
              </a:gs>
              <a:gs pos="100000">
                <a:srgbClr val="2B3486"/>
              </a:gs>
              <a:gs pos="74000">
                <a:srgbClr val="2B3486"/>
              </a:gs>
              <a:gs pos="22000">
                <a:srgbClr val="EBC00C"/>
              </a:gs>
              <a:gs pos="100000">
                <a:srgbClr val="2B348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F4324697-0D7B-0149-BCB1-E6BFD8254BE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157662" y="114300"/>
            <a:ext cx="2429691" cy="914400"/>
          </a:xfrm>
          <a:prstGeom prst="rect">
            <a:avLst/>
          </a:prstGeom>
        </p:spPr>
      </p:pic>
      <p:pic>
        <p:nvPicPr>
          <p:cNvPr id="11" name="Picture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60853" y="6397779"/>
            <a:ext cx="307240" cy="278733"/>
          </a:xfrm>
          <a:prstGeom prst="rect">
            <a:avLst/>
          </a:prstGeom>
        </p:spPr>
      </p:pic>
    </p:spTree>
    <p:extLst>
      <p:ext uri="{BB962C8B-B14F-4D97-AF65-F5344CB8AC3E}">
        <p14:creationId xmlns:p14="http://schemas.microsoft.com/office/powerpoint/2010/main" val="695628329"/>
      </p:ext>
    </p:extLst>
  </p:cSld>
  <p:clrMap bg1="lt1" tx1="dk1" bg2="lt2" tx2="dk2" accent1="accent1" accent2="accent2" accent3="accent3" accent4="accent4" accent5="accent5" accent6="accent6" hlink="hlink" folHlink="folHlink"/>
  <p:sldLayoutIdLst>
    <p:sldLayoutId id="2147483684" r:id="rId1"/>
    <p:sldLayoutId id="2147483653" r:id="rId2"/>
    <p:sldLayoutId id="2147483654" r:id="rId3"/>
    <p:sldLayoutId id="2147483655" r:id="rId4"/>
    <p:sldLayoutId id="2147483685" r:id="rId5"/>
    <p:sldLayoutId id="2147483661" r:id="rId6"/>
  </p:sldLayoutIdLst>
  <p:txStyles>
    <p:titleStyle>
      <a:lvl1pPr algn="l" defTabSz="914400" rtl="0" eaLnBrk="1" latinLnBrk="0" hangingPunct="1">
        <a:lnSpc>
          <a:spcPct val="90000"/>
        </a:lnSpc>
        <a:spcBef>
          <a:spcPct val="0"/>
        </a:spcBef>
        <a:buNone/>
        <a:defRPr sz="3400" b="1" kern="1200" baseline="0">
          <a:ln>
            <a:noFill/>
          </a:ln>
          <a:solidFill>
            <a:srgbClr val="2B3486"/>
          </a:solidFill>
          <a:latin typeface="Verdana" panose="020B0604030504040204" pitchFamily="34" charset="0"/>
          <a:ea typeface="Verdana" panose="020B0604030504040204" pitchFamily="34" charset="0"/>
          <a:cs typeface="Verdana" panose="020B0604030504040204" pitchFamily="34" charset="0"/>
        </a:defRPr>
      </a:lvl1pPr>
    </p:titleStyle>
    <p:bodyStyle>
      <a:lvl1pPr marL="285750" indent="-285750" algn="l" defTabSz="914400" rtl="0" eaLnBrk="1" latinLnBrk="0" hangingPunct="1">
        <a:lnSpc>
          <a:spcPct val="100000"/>
        </a:lnSpc>
        <a:spcBef>
          <a:spcPts val="0"/>
        </a:spcBef>
        <a:spcAft>
          <a:spcPts val="600"/>
        </a:spcAft>
        <a:buClr>
          <a:srgbClr val="EEAA00"/>
        </a:buClr>
        <a:buFont typeface="Wingdings" charset="2"/>
        <a:buChar char=""/>
        <a:defRPr lang="en-US" sz="28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100000"/>
        </a:lnSpc>
        <a:spcBef>
          <a:spcPts val="0"/>
        </a:spcBef>
        <a:spcAft>
          <a:spcPts val="600"/>
        </a:spcAft>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100000"/>
        </a:lnSpc>
        <a:spcBef>
          <a:spcPts val="500"/>
        </a:spcBef>
        <a:spcAft>
          <a:spcPts val="600"/>
        </a:spcAft>
        <a:buFont typeface="Wingdings" panose="05000000000000000000" pitchFamily="2" charset="2"/>
        <a:buChar char="§"/>
        <a:defRPr sz="18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57350" indent="-285750" algn="l" defTabSz="914400" rtl="0" eaLnBrk="1" latinLnBrk="0" hangingPunct="1">
        <a:lnSpc>
          <a:spcPct val="100000"/>
        </a:lnSpc>
        <a:spcBef>
          <a:spcPts val="500"/>
        </a:spcBef>
        <a:spcAft>
          <a:spcPts val="600"/>
        </a:spcAft>
        <a:buFont typeface="Courier New" panose="02070309020205020404" pitchFamily="49" charset="0"/>
        <a:buChar char="o"/>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853" y="114300"/>
            <a:ext cx="7578587" cy="914400"/>
          </a:xfrm>
          <a:prstGeom prst="rect">
            <a:avLst/>
          </a:prstGeom>
        </p:spPr>
        <p:txBody>
          <a:bodyPr vert="horz" lIns="91440" tIns="45720" rIns="91440" bIns="45720" rtlCol="0" anchor="ctr">
            <a:noAutofit/>
          </a:bodyPr>
          <a:lstStyle/>
          <a:p>
            <a:endParaRPr lang="en-US" dirty="0"/>
          </a:p>
        </p:txBody>
      </p:sp>
      <p:sp>
        <p:nvSpPr>
          <p:cNvPr id="3" name="Text Placeholder 2"/>
          <p:cNvSpPr>
            <a:spLocks noGrp="1"/>
          </p:cNvSpPr>
          <p:nvPr>
            <p:ph type="body" idx="1"/>
          </p:nvPr>
        </p:nvSpPr>
        <p:spPr>
          <a:xfrm>
            <a:off x="360853" y="1470346"/>
            <a:ext cx="11221547" cy="468540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p:cNvSpPr txBox="1">
            <a:spLocks/>
          </p:cNvSpPr>
          <p:nvPr userDrawn="1"/>
        </p:nvSpPr>
        <p:spPr>
          <a:xfrm>
            <a:off x="9014780" y="6422257"/>
            <a:ext cx="2743200" cy="25918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aseline="0" dirty="0">
                <a:latin typeface="Verdana" panose="020B0604030504040204" pitchFamily="34" charset="0"/>
                <a:ea typeface="Verdana" panose="020B0604030504040204" pitchFamily="34" charset="0"/>
                <a:cs typeface="Verdana" panose="020B0604030504040204" pitchFamily="34" charset="0"/>
              </a:rPr>
              <a:t>│</a:t>
            </a:r>
            <a:fld id="{88577AC0-D2A3-4008-BFD2-E928ED484D2D}" type="slidenum">
              <a:rPr lang="en-US" sz="1200" baseline="0" smtClean="0">
                <a:latin typeface="Verdana" panose="020B0604030504040204" pitchFamily="34" charset="0"/>
                <a:ea typeface="Verdana" panose="020B0604030504040204" pitchFamily="34" charset="0"/>
                <a:cs typeface="Verdana" panose="020B0604030504040204" pitchFamily="34" charset="0"/>
              </a:rPr>
              <a:t>‹#›</a:t>
            </a:fld>
            <a:endParaRPr lang="en-US" sz="1200" dirty="0">
              <a:latin typeface="Verdana" panose="020B0604030504040204" pitchFamily="34" charset="0"/>
              <a:ea typeface="Verdana" panose="020B0604030504040204" pitchFamily="34" charset="0"/>
              <a:cs typeface="Verdana" panose="020B0604030504040204" pitchFamily="34" charset="0"/>
            </a:endParaRPr>
          </a:p>
        </p:txBody>
      </p:sp>
      <p:sp>
        <p:nvSpPr>
          <p:cNvPr id="4" name="Pentagon 3"/>
          <p:cNvSpPr/>
          <p:nvPr userDrawn="1"/>
        </p:nvSpPr>
        <p:spPr>
          <a:xfrm>
            <a:off x="360853" y="1093610"/>
            <a:ext cx="11221547" cy="182880"/>
          </a:xfrm>
          <a:prstGeom prst="homePlate">
            <a:avLst/>
          </a:prstGeom>
          <a:gradFill>
            <a:gsLst>
              <a:gs pos="100000">
                <a:srgbClr val="2B3486"/>
              </a:gs>
              <a:gs pos="100000">
                <a:srgbClr val="2B3486"/>
              </a:gs>
              <a:gs pos="74000">
                <a:srgbClr val="2B3486"/>
              </a:gs>
              <a:gs pos="22000">
                <a:srgbClr val="EBC00C"/>
              </a:gs>
              <a:gs pos="100000">
                <a:srgbClr val="2B348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770506" y="6308571"/>
            <a:ext cx="10446161" cy="338554"/>
          </a:xfrm>
          <a:prstGeom prst="rect">
            <a:avLst/>
          </a:prstGeom>
        </p:spPr>
        <p:txBody>
          <a:bodyPr wrap="square">
            <a:spAutoFit/>
          </a:bodyPr>
          <a:lstStyle/>
          <a:p>
            <a:pPr marL="9144" marR="21336" algn="ctr" rtl="0">
              <a:spcBef>
                <a:spcPts val="2232"/>
              </a:spcBef>
              <a:spcAft>
                <a:spcPts val="0"/>
              </a:spcAft>
            </a:pPr>
            <a:r>
              <a:rPr lang="en-US" sz="8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The information contained within this correspondence may be privileged, confidential or copyrighted. Distribution of this correspondence in whole or part to other than those specifically addressed in the original correspondence is prohibited. Violations are subject to civil and criminal penalties as prescribed by U.S. State and Federal Law.</a:t>
            </a:r>
          </a:p>
        </p:txBody>
      </p:sp>
      <p:pic>
        <p:nvPicPr>
          <p:cNvPr id="12" name="Picture 11">
            <a:extLst>
              <a:ext uri="{FF2B5EF4-FFF2-40B4-BE49-F238E27FC236}">
                <a16:creationId xmlns:a16="http://schemas.microsoft.com/office/drawing/2014/main" id="{F4324697-0D7B-0149-BCB1-E6BFD8254BE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157662" y="114300"/>
            <a:ext cx="2429691" cy="914400"/>
          </a:xfrm>
          <a:prstGeom prst="rect">
            <a:avLst/>
          </a:prstGeom>
        </p:spPr>
      </p:pic>
      <p:pic>
        <p:nvPicPr>
          <p:cNvPr id="13" name="Picture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60853" y="6397779"/>
            <a:ext cx="307240" cy="278733"/>
          </a:xfrm>
          <a:prstGeom prst="rect">
            <a:avLst/>
          </a:prstGeom>
        </p:spPr>
      </p:pic>
    </p:spTree>
    <p:extLst>
      <p:ext uri="{BB962C8B-B14F-4D97-AF65-F5344CB8AC3E}">
        <p14:creationId xmlns:p14="http://schemas.microsoft.com/office/powerpoint/2010/main" val="92066845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txStyles>
    <p:titleStyle>
      <a:lvl1pPr algn="l" defTabSz="914400" rtl="0" eaLnBrk="1" latinLnBrk="0" hangingPunct="1">
        <a:lnSpc>
          <a:spcPct val="90000"/>
        </a:lnSpc>
        <a:spcBef>
          <a:spcPct val="0"/>
        </a:spcBef>
        <a:buNone/>
        <a:defRPr sz="3400" b="1" kern="1200" baseline="0">
          <a:ln>
            <a:noFill/>
          </a:ln>
          <a:solidFill>
            <a:srgbClr val="2B3486"/>
          </a:solidFill>
          <a:latin typeface="Verdana" panose="020B0604030504040204" pitchFamily="34" charset="0"/>
          <a:ea typeface="Verdana" panose="020B0604030504040204" pitchFamily="34" charset="0"/>
          <a:cs typeface="Verdana" panose="020B0604030504040204" pitchFamily="34" charset="0"/>
        </a:defRPr>
      </a:lvl1pPr>
    </p:titleStyle>
    <p:bodyStyle>
      <a:lvl1pPr marL="285750" indent="-285750" algn="l" defTabSz="914400" rtl="0" eaLnBrk="1" latinLnBrk="0" hangingPunct="1">
        <a:lnSpc>
          <a:spcPct val="100000"/>
        </a:lnSpc>
        <a:spcBef>
          <a:spcPts val="0"/>
        </a:spcBef>
        <a:spcAft>
          <a:spcPts val="600"/>
        </a:spcAft>
        <a:buClr>
          <a:srgbClr val="EEAA00"/>
        </a:buClr>
        <a:buFont typeface="Wingdings" charset="2"/>
        <a:buChar char=""/>
        <a:defRPr lang="en-US" sz="28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100000"/>
        </a:lnSpc>
        <a:spcBef>
          <a:spcPts val="0"/>
        </a:spcBef>
        <a:spcAft>
          <a:spcPts val="600"/>
        </a:spcAft>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100000"/>
        </a:lnSpc>
        <a:spcBef>
          <a:spcPts val="500"/>
        </a:spcBef>
        <a:spcAft>
          <a:spcPts val="600"/>
        </a:spcAft>
        <a:buFont typeface="Wingdings" panose="05000000000000000000" pitchFamily="2" charset="2"/>
        <a:buChar char="§"/>
        <a:defRPr sz="18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57350" indent="-285750" algn="l" defTabSz="914400" rtl="0" eaLnBrk="1" latinLnBrk="0" hangingPunct="1">
        <a:lnSpc>
          <a:spcPct val="100000"/>
        </a:lnSpc>
        <a:spcBef>
          <a:spcPts val="500"/>
        </a:spcBef>
        <a:spcAft>
          <a:spcPts val="600"/>
        </a:spcAft>
        <a:buFont typeface="Courier New" panose="02070309020205020404" pitchFamily="49" charset="0"/>
        <a:buChar char="o"/>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9D4E62-24A6-4539-A165-268C64FDF9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8B3136-A7EE-497C-9CB9-6677C9124C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BC5AD5-98C3-4EB6-AB82-7770792673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17ADE-B704-4C47-B194-3039F7195B82}" type="datetimeFigureOut">
              <a:rPr lang="en-US" smtClean="0"/>
              <a:t>11/15/2023</a:t>
            </a:fld>
            <a:endParaRPr lang="en-US"/>
          </a:p>
        </p:txBody>
      </p:sp>
      <p:sp>
        <p:nvSpPr>
          <p:cNvPr id="5" name="Footer Placeholder 4">
            <a:extLst>
              <a:ext uri="{FF2B5EF4-FFF2-40B4-BE49-F238E27FC236}">
                <a16:creationId xmlns:a16="http://schemas.microsoft.com/office/drawing/2014/main" id="{979CAF60-85F7-41B0-BC02-EC7BFDA48E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0CEB13-A66A-4690-A789-48A24DB45F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CF7695-BC04-4E0C-9354-3A5F77587172}" type="slidenum">
              <a:rPr lang="en-US" smtClean="0"/>
              <a:t>‹#›</a:t>
            </a:fld>
            <a:endParaRPr lang="en-US"/>
          </a:p>
        </p:txBody>
      </p:sp>
    </p:spTree>
    <p:extLst>
      <p:ext uri="{BB962C8B-B14F-4D97-AF65-F5344CB8AC3E}">
        <p14:creationId xmlns:p14="http://schemas.microsoft.com/office/powerpoint/2010/main" val="168184560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90" r:id="rId3"/>
    <p:sldLayoutId id="2147483691" r:id="rId4"/>
    <p:sldLayoutId id="2147483692" r:id="rId5"/>
    <p:sldLayoutId id="2147483693" r:id="rId6"/>
    <p:sldLayoutId id="2147483694" r:id="rId7"/>
    <p:sldLayoutId id="214748369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9.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computer screen shot of a blue and black map&#10;&#10;Description automatically generated">
            <a:extLst>
              <a:ext uri="{FF2B5EF4-FFF2-40B4-BE49-F238E27FC236}">
                <a16:creationId xmlns:a16="http://schemas.microsoft.com/office/drawing/2014/main" id="{16B3D15D-DE84-64C5-39D4-A9BF9F6E8B79}"/>
              </a:ext>
            </a:extLst>
          </p:cNvPr>
          <p:cNvPicPr>
            <a:picLocks noChangeAspect="1"/>
          </p:cNvPicPr>
          <p:nvPr/>
        </p:nvPicPr>
        <p:blipFill rotWithShape="1">
          <a:blip r:embed="rId2">
            <a:extLst>
              <a:ext uri="{28A0092B-C50C-407E-A947-70E740481C1C}">
                <a14:useLocalDpi xmlns:a14="http://schemas.microsoft.com/office/drawing/2010/main" val="0"/>
              </a:ext>
            </a:extLst>
          </a:blip>
          <a:srcRect t="4212" b="20789"/>
          <a:stretch/>
        </p:blipFill>
        <p:spPr>
          <a:xfrm>
            <a:off x="20" y="10"/>
            <a:ext cx="12191980" cy="6857990"/>
          </a:xfrm>
          <a:prstGeom prst="rect">
            <a:avLst/>
          </a:prstGeom>
          <a:noFill/>
        </p:spPr>
      </p:pic>
      <p:sp>
        <p:nvSpPr>
          <p:cNvPr id="14" name="Text Placeholder 14">
            <a:extLst>
              <a:ext uri="{FF2B5EF4-FFF2-40B4-BE49-F238E27FC236}">
                <a16:creationId xmlns:a16="http://schemas.microsoft.com/office/drawing/2014/main" id="{89EF50FB-1ABA-A5CE-6EEB-75A793E4A894}"/>
              </a:ext>
            </a:extLst>
          </p:cNvPr>
          <p:cNvSpPr txBox="1">
            <a:spLocks/>
          </p:cNvSpPr>
          <p:nvPr/>
        </p:nvSpPr>
        <p:spPr>
          <a:xfrm>
            <a:off x="228600" y="4572000"/>
            <a:ext cx="6477000" cy="198120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a:solidFill>
                  <a:schemeClr val="bg1"/>
                </a:solidFill>
              </a:rPr>
              <a:t>Surface Surveillance Engineering Analysis Report</a:t>
            </a:r>
          </a:p>
          <a:p>
            <a:r>
              <a:rPr lang="en-US" sz="2400" b="1" dirty="0"/>
              <a:t>November 2023</a:t>
            </a:r>
          </a:p>
        </p:txBody>
      </p:sp>
      <p:pic>
        <p:nvPicPr>
          <p:cNvPr id="15" name="Picture 14">
            <a:extLst>
              <a:ext uri="{FF2B5EF4-FFF2-40B4-BE49-F238E27FC236}">
                <a16:creationId xmlns:a16="http://schemas.microsoft.com/office/drawing/2014/main" id="{7B3C55E8-7549-1CE4-7E21-92D76A6F20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381000"/>
            <a:ext cx="2362200" cy="889000"/>
          </a:xfrm>
          <a:prstGeom prst="rect">
            <a:avLst/>
          </a:prstGeom>
        </p:spPr>
      </p:pic>
    </p:spTree>
    <p:extLst>
      <p:ext uri="{BB962C8B-B14F-4D97-AF65-F5344CB8AC3E}">
        <p14:creationId xmlns:p14="http://schemas.microsoft.com/office/powerpoint/2010/main" val="613763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overnment Shutdown Could Snarl Flights and Delay Upgrades">
            <a:extLst>
              <a:ext uri="{FF2B5EF4-FFF2-40B4-BE49-F238E27FC236}">
                <a16:creationId xmlns:a16="http://schemas.microsoft.com/office/drawing/2014/main" id="{8CBE3778-E4B3-8D15-5A1C-A7A7521E2A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21" b="11877"/>
          <a:stretch/>
        </p:blipFill>
        <p:spPr bwMode="auto">
          <a:xfrm>
            <a:off x="-10553" y="0"/>
            <a:ext cx="1220255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534400" y="2655727"/>
            <a:ext cx="2610947" cy="914400"/>
          </a:xfrm>
        </p:spPr>
        <p:txBody>
          <a:bodyPr/>
          <a:lstStyle/>
          <a:p>
            <a:r>
              <a:rPr lang="en-US" dirty="0">
                <a:solidFill>
                  <a:schemeClr val="bg1"/>
                </a:solidFill>
              </a:rPr>
              <a:t>Overview</a:t>
            </a:r>
          </a:p>
        </p:txBody>
      </p:sp>
      <p:sp>
        <p:nvSpPr>
          <p:cNvPr id="3" name="Content Placeholder 2"/>
          <p:cNvSpPr>
            <a:spLocks noGrp="1"/>
          </p:cNvSpPr>
          <p:nvPr>
            <p:ph idx="1"/>
          </p:nvPr>
        </p:nvSpPr>
        <p:spPr>
          <a:xfrm>
            <a:off x="304800" y="762000"/>
            <a:ext cx="5573153" cy="4495800"/>
          </a:xfrm>
        </p:spPr>
        <p:txBody>
          <a:bodyPr>
            <a:normAutofit/>
          </a:bodyPr>
          <a:lstStyle/>
          <a:p>
            <a:pPr lvl="1"/>
            <a:r>
              <a:rPr lang="en-US" dirty="0"/>
              <a:t>Introduction &amp; Background</a:t>
            </a:r>
          </a:p>
          <a:p>
            <a:pPr lvl="1"/>
            <a:r>
              <a:rPr lang="en-US" dirty="0"/>
              <a:t>Scope</a:t>
            </a:r>
          </a:p>
          <a:p>
            <a:pPr lvl="1"/>
            <a:r>
              <a:rPr lang="en-US" dirty="0"/>
              <a:t>Surface Surveillance Design</a:t>
            </a:r>
          </a:p>
          <a:p>
            <a:pPr lvl="1"/>
            <a:r>
              <a:rPr lang="en-US" dirty="0"/>
              <a:t>Analyses</a:t>
            </a:r>
          </a:p>
          <a:p>
            <a:pPr lvl="2"/>
            <a:r>
              <a:rPr lang="en-US" dirty="0"/>
              <a:t>Availability Analysis</a:t>
            </a:r>
          </a:p>
          <a:p>
            <a:pPr lvl="2"/>
            <a:r>
              <a:rPr lang="en-US" dirty="0"/>
              <a:t>Efficiency Analysis</a:t>
            </a:r>
          </a:p>
          <a:p>
            <a:pPr lvl="1"/>
            <a:r>
              <a:rPr lang="en-US" dirty="0"/>
              <a:t>Findings</a:t>
            </a:r>
          </a:p>
          <a:p>
            <a:pPr lvl="1"/>
            <a:r>
              <a:rPr lang="en-US" dirty="0"/>
              <a:t>Appendices</a:t>
            </a:r>
          </a:p>
          <a:p>
            <a:pPr lvl="2"/>
            <a:r>
              <a:rPr lang="en-US" dirty="0"/>
              <a:t>Fault Tree Analysis</a:t>
            </a:r>
          </a:p>
          <a:p>
            <a:pPr lvl="2"/>
            <a:r>
              <a:rPr lang="en-US" dirty="0"/>
              <a:t>Hypothesis Testing</a:t>
            </a:r>
          </a:p>
        </p:txBody>
      </p:sp>
    </p:spTree>
    <p:extLst>
      <p:ext uri="{BB962C8B-B14F-4D97-AF65-F5344CB8AC3E}">
        <p14:creationId xmlns:p14="http://schemas.microsoft.com/office/powerpoint/2010/main" val="30829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irplane Life: DASR-11 Airport Surveillance Radar">
            <a:extLst>
              <a:ext uri="{FF2B5EF4-FFF2-40B4-BE49-F238E27FC236}">
                <a16:creationId xmlns:a16="http://schemas.microsoft.com/office/drawing/2014/main" id="{77581407-8382-08A3-2D1F-187A2E56431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60000"/>
                    </a14:imgEffect>
                  </a14:imgLayer>
                </a14:imgProps>
              </a:ext>
              <a:ext uri="{28A0092B-C50C-407E-A947-70E740481C1C}">
                <a14:useLocalDpi xmlns:a14="http://schemas.microsoft.com/office/drawing/2010/main" val="0"/>
              </a:ext>
            </a:extLst>
          </a:blip>
          <a:srcRect t="15495" b="235"/>
          <a:stretch/>
        </p:blipFill>
        <p:spPr bwMode="auto">
          <a:xfrm>
            <a:off x="20" y="10"/>
            <a:ext cx="12191980" cy="6857990"/>
          </a:xfrm>
          <a:prstGeom prst="rect">
            <a:avLst/>
          </a:prstGeom>
          <a:solidFill>
            <a:srgbClr val="FFFFFF"/>
          </a:solidFill>
        </p:spPr>
      </p:pic>
      <p:sp>
        <p:nvSpPr>
          <p:cNvPr id="5" name="Title 4">
            <a:extLst>
              <a:ext uri="{FF2B5EF4-FFF2-40B4-BE49-F238E27FC236}">
                <a16:creationId xmlns:a16="http://schemas.microsoft.com/office/drawing/2014/main" id="{7617ECBB-83AC-19F2-270D-02C361E36313}"/>
              </a:ext>
            </a:extLst>
          </p:cNvPr>
          <p:cNvSpPr>
            <a:spLocks noGrp="1"/>
          </p:cNvSpPr>
          <p:nvPr>
            <p:ph type="title"/>
          </p:nvPr>
        </p:nvSpPr>
        <p:spPr/>
        <p:txBody>
          <a:bodyPr/>
          <a:lstStyle/>
          <a:p>
            <a:r>
              <a:rPr lang="en-US" dirty="0">
                <a:solidFill>
                  <a:schemeClr val="bg1"/>
                </a:solidFill>
              </a:rPr>
              <a:t>Introduction &amp; Background</a:t>
            </a:r>
          </a:p>
        </p:txBody>
      </p:sp>
      <p:sp>
        <p:nvSpPr>
          <p:cNvPr id="6" name="Content Placeholder 5">
            <a:extLst>
              <a:ext uri="{FF2B5EF4-FFF2-40B4-BE49-F238E27FC236}">
                <a16:creationId xmlns:a16="http://schemas.microsoft.com/office/drawing/2014/main" id="{49849B7B-938B-EDE0-8C7D-411EC2FC3DA0}"/>
              </a:ext>
            </a:extLst>
          </p:cNvPr>
          <p:cNvSpPr>
            <a:spLocks noGrp="1"/>
          </p:cNvSpPr>
          <p:nvPr>
            <p:ph idx="1"/>
          </p:nvPr>
        </p:nvSpPr>
        <p:spPr/>
        <p:txBody>
          <a:bodyPr/>
          <a:lstStyle/>
          <a:p>
            <a:r>
              <a:rPr lang="en-US" dirty="0">
                <a:solidFill>
                  <a:srgbClr val="FFFF00"/>
                </a:solidFill>
              </a:rPr>
              <a:t>Designed as an “ala carte” reference</a:t>
            </a:r>
          </a:p>
          <a:p>
            <a:r>
              <a:rPr lang="en-US" dirty="0">
                <a:solidFill>
                  <a:srgbClr val="FFFF00"/>
                </a:solidFill>
              </a:rPr>
              <a:t>Topics</a:t>
            </a:r>
          </a:p>
          <a:p>
            <a:pPr lvl="1"/>
            <a:r>
              <a:rPr lang="en-US" dirty="0">
                <a:solidFill>
                  <a:srgbClr val="FFFF00"/>
                </a:solidFill>
              </a:rPr>
              <a:t>ONA Summary</a:t>
            </a:r>
          </a:p>
          <a:p>
            <a:pPr lvl="1"/>
            <a:r>
              <a:rPr lang="en-US" dirty="0">
                <a:solidFill>
                  <a:srgbClr val="FFFF00"/>
                </a:solidFill>
              </a:rPr>
              <a:t>RMA Standards</a:t>
            </a:r>
          </a:p>
          <a:p>
            <a:pPr lvl="1"/>
            <a:r>
              <a:rPr lang="en-US" dirty="0">
                <a:solidFill>
                  <a:srgbClr val="FFFF00"/>
                </a:solidFill>
              </a:rPr>
              <a:t>Situational Awareness</a:t>
            </a:r>
          </a:p>
          <a:p>
            <a:pPr lvl="1"/>
            <a:r>
              <a:rPr lang="en-US" dirty="0">
                <a:solidFill>
                  <a:srgbClr val="FFFF00"/>
                </a:solidFill>
              </a:rPr>
              <a:t>Safety Policy, Assessment, &amp; Requirements</a:t>
            </a:r>
          </a:p>
          <a:p>
            <a:pPr lvl="1"/>
            <a:r>
              <a:rPr lang="en-US" dirty="0">
                <a:solidFill>
                  <a:srgbClr val="FFFF00"/>
                </a:solidFill>
              </a:rPr>
              <a:t>Development of Surface Surveillance</a:t>
            </a:r>
          </a:p>
          <a:p>
            <a:pPr lvl="1"/>
            <a:r>
              <a:rPr lang="en-US" dirty="0">
                <a:solidFill>
                  <a:srgbClr val="FFFF00"/>
                </a:solidFill>
              </a:rPr>
              <a:t>Current Landscape</a:t>
            </a:r>
          </a:p>
          <a:p>
            <a:pPr lvl="1"/>
            <a:r>
              <a:rPr lang="en-US" dirty="0">
                <a:solidFill>
                  <a:srgbClr val="FFFF00"/>
                </a:solidFill>
              </a:rPr>
              <a:t>Operational Context</a:t>
            </a:r>
          </a:p>
          <a:p>
            <a:pPr lvl="2"/>
            <a:r>
              <a:rPr lang="en-US" dirty="0">
                <a:solidFill>
                  <a:srgbClr val="FFFF00"/>
                </a:solidFill>
              </a:rPr>
              <a:t>Controller SA &amp; LUAW implications</a:t>
            </a:r>
          </a:p>
          <a:p>
            <a:endParaRPr lang="en-US" dirty="0"/>
          </a:p>
        </p:txBody>
      </p:sp>
    </p:spTree>
    <p:extLst>
      <p:ext uri="{BB962C8B-B14F-4D97-AF65-F5344CB8AC3E}">
        <p14:creationId xmlns:p14="http://schemas.microsoft.com/office/powerpoint/2010/main" val="141673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irport Navigation System Debuts on A320, A330 - Avionics International">
            <a:extLst>
              <a:ext uri="{FF2B5EF4-FFF2-40B4-BE49-F238E27FC236}">
                <a16:creationId xmlns:a16="http://schemas.microsoft.com/office/drawing/2014/main" id="{9A843F28-EED9-976C-A3B8-5F446396F26F}"/>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65000"/>
                    </a14:imgEffect>
                  </a14:imgLayer>
                </a14:imgProps>
              </a:ext>
              <a:ext uri="{28A0092B-C50C-407E-A947-70E740481C1C}">
                <a14:useLocalDpi xmlns:a14="http://schemas.microsoft.com/office/drawing/2010/main" val="0"/>
              </a:ext>
            </a:extLst>
          </a:blip>
          <a:srcRect l="2500" t="26087" r="1875" b="19443"/>
          <a:stretch/>
        </p:blipFill>
        <p:spPr bwMode="auto">
          <a:xfrm>
            <a:off x="0" y="0"/>
            <a:ext cx="12192000" cy="6858000"/>
          </a:xfrm>
          <a:prstGeom prst="rect">
            <a:avLst/>
          </a:prstGeom>
          <a:solidFill>
            <a:srgbClr val="FFFFFF"/>
          </a:solidFill>
        </p:spPr>
      </p:pic>
      <p:sp>
        <p:nvSpPr>
          <p:cNvPr id="2" name="Title 1">
            <a:extLst>
              <a:ext uri="{FF2B5EF4-FFF2-40B4-BE49-F238E27FC236}">
                <a16:creationId xmlns:a16="http://schemas.microsoft.com/office/drawing/2014/main" id="{597ECEDB-5E78-0767-EBAD-C01CDE66EC8A}"/>
              </a:ext>
            </a:extLst>
          </p:cNvPr>
          <p:cNvSpPr>
            <a:spLocks noGrp="1"/>
          </p:cNvSpPr>
          <p:nvPr>
            <p:ph type="title"/>
          </p:nvPr>
        </p:nvSpPr>
        <p:spPr>
          <a:xfrm>
            <a:off x="5257800" y="76200"/>
            <a:ext cx="1925147" cy="914400"/>
          </a:xfrm>
        </p:spPr>
        <p:txBody>
          <a:bodyPr/>
          <a:lstStyle/>
          <a:p>
            <a:r>
              <a:rPr lang="en-US" dirty="0">
                <a:solidFill>
                  <a:schemeClr val="bg1"/>
                </a:solidFill>
              </a:rPr>
              <a:t>Scope</a:t>
            </a:r>
          </a:p>
        </p:txBody>
      </p:sp>
      <p:sp>
        <p:nvSpPr>
          <p:cNvPr id="3" name="Content Placeholder 2">
            <a:extLst>
              <a:ext uri="{FF2B5EF4-FFF2-40B4-BE49-F238E27FC236}">
                <a16:creationId xmlns:a16="http://schemas.microsoft.com/office/drawing/2014/main" id="{B37E0D98-936B-8E79-9658-56E8FC085DAF}"/>
              </a:ext>
            </a:extLst>
          </p:cNvPr>
          <p:cNvSpPr>
            <a:spLocks noGrp="1"/>
          </p:cNvSpPr>
          <p:nvPr>
            <p:ph idx="1"/>
          </p:nvPr>
        </p:nvSpPr>
        <p:spPr>
          <a:xfrm>
            <a:off x="3429000" y="3657600"/>
            <a:ext cx="6172200" cy="2263454"/>
          </a:xfrm>
        </p:spPr>
        <p:txBody>
          <a:bodyPr/>
          <a:lstStyle/>
          <a:p>
            <a:r>
              <a:rPr lang="en-US" dirty="0">
                <a:solidFill>
                  <a:srgbClr val="FFE07D"/>
                </a:solidFill>
              </a:rPr>
              <a:t>Defines boundaries of Analysis</a:t>
            </a:r>
          </a:p>
          <a:p>
            <a:pPr lvl="1"/>
            <a:r>
              <a:rPr lang="en-US" dirty="0">
                <a:solidFill>
                  <a:srgbClr val="FFE07D"/>
                </a:solidFill>
              </a:rPr>
              <a:t>Identifies what is within scope</a:t>
            </a:r>
          </a:p>
          <a:p>
            <a:pPr lvl="1"/>
            <a:r>
              <a:rPr lang="en-US" dirty="0">
                <a:solidFill>
                  <a:srgbClr val="FFE07D"/>
                </a:solidFill>
              </a:rPr>
              <a:t>Explains what is not within scope</a:t>
            </a:r>
          </a:p>
          <a:p>
            <a:r>
              <a:rPr lang="en-US" dirty="0">
                <a:solidFill>
                  <a:srgbClr val="FFE07D"/>
                </a:solidFill>
              </a:rPr>
              <a:t>Research Questions</a:t>
            </a:r>
          </a:p>
          <a:p>
            <a:pPr lvl="1"/>
            <a:endParaRPr lang="en-US" dirty="0"/>
          </a:p>
        </p:txBody>
      </p:sp>
    </p:spTree>
    <p:extLst>
      <p:ext uri="{BB962C8B-B14F-4D97-AF65-F5344CB8AC3E}">
        <p14:creationId xmlns:p14="http://schemas.microsoft.com/office/powerpoint/2010/main" val="406816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irport Surface Operations and Hot Spots - Aero Crew News">
            <a:extLst>
              <a:ext uri="{FF2B5EF4-FFF2-40B4-BE49-F238E27FC236}">
                <a16:creationId xmlns:a16="http://schemas.microsoft.com/office/drawing/2014/main" id="{462F67F7-D1AA-FD06-9238-47F34475D824}"/>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5000"/>
                    </a14:imgEffect>
                  </a14:imgLayer>
                </a14:imgProps>
              </a:ext>
              <a:ext uri="{28A0092B-C50C-407E-A947-70E740481C1C}">
                <a14:useLocalDpi xmlns:a14="http://schemas.microsoft.com/office/drawing/2010/main" val="0"/>
              </a:ext>
            </a:extLst>
          </a:blip>
          <a:srcRect t="15227" b="503"/>
          <a:stretch/>
        </p:blipFill>
        <p:spPr bwMode="auto">
          <a:xfrm>
            <a:off x="20" y="10"/>
            <a:ext cx="12191980" cy="6857990"/>
          </a:xfrm>
          <a:prstGeom prst="rect">
            <a:avLst/>
          </a:prstGeom>
          <a:solidFill>
            <a:srgbClr val="FFFFFF"/>
          </a:solidFill>
        </p:spPr>
      </p:pic>
      <p:sp>
        <p:nvSpPr>
          <p:cNvPr id="2" name="Title 1">
            <a:extLst>
              <a:ext uri="{FF2B5EF4-FFF2-40B4-BE49-F238E27FC236}">
                <a16:creationId xmlns:a16="http://schemas.microsoft.com/office/drawing/2014/main" id="{D2E0155A-25A3-962F-D7E9-FF2D7D8D9362}"/>
              </a:ext>
            </a:extLst>
          </p:cNvPr>
          <p:cNvSpPr>
            <a:spLocks noGrp="1"/>
          </p:cNvSpPr>
          <p:nvPr>
            <p:ph type="title"/>
          </p:nvPr>
        </p:nvSpPr>
        <p:spPr>
          <a:xfrm>
            <a:off x="2438400" y="415407"/>
            <a:ext cx="7578587" cy="914400"/>
          </a:xfrm>
        </p:spPr>
        <p:txBody>
          <a:bodyPr anchor="ctr">
            <a:normAutofit/>
          </a:bodyPr>
          <a:lstStyle/>
          <a:p>
            <a:r>
              <a:rPr lang="en-US" dirty="0">
                <a:solidFill>
                  <a:schemeClr val="bg1"/>
                </a:solidFill>
              </a:rPr>
              <a:t>Surface Surveillance Design</a:t>
            </a:r>
          </a:p>
        </p:txBody>
      </p:sp>
      <p:sp>
        <p:nvSpPr>
          <p:cNvPr id="9" name="Content Placeholder 2">
            <a:extLst>
              <a:ext uri="{FF2B5EF4-FFF2-40B4-BE49-F238E27FC236}">
                <a16:creationId xmlns:a16="http://schemas.microsoft.com/office/drawing/2014/main" id="{22BD9206-11F3-2567-9ED6-D78AE73A36D2}"/>
              </a:ext>
            </a:extLst>
          </p:cNvPr>
          <p:cNvSpPr>
            <a:spLocks noGrp="1"/>
          </p:cNvSpPr>
          <p:nvPr>
            <p:ph sz="half" idx="1"/>
          </p:nvPr>
        </p:nvSpPr>
        <p:spPr>
          <a:xfrm>
            <a:off x="116840" y="3429000"/>
            <a:ext cx="5735147" cy="2974975"/>
          </a:xfrm>
        </p:spPr>
        <p:txBody>
          <a:bodyPr/>
          <a:lstStyle/>
          <a:p>
            <a:r>
              <a:rPr lang="en-US" dirty="0">
                <a:solidFill>
                  <a:srgbClr val="FFFF00"/>
                </a:solidFill>
              </a:rPr>
              <a:t>Describes intentions of designers to meet RMA requirements</a:t>
            </a:r>
          </a:p>
          <a:p>
            <a:r>
              <a:rPr lang="en-US" dirty="0">
                <a:solidFill>
                  <a:srgbClr val="FFFF00"/>
                </a:solidFill>
              </a:rPr>
              <a:t>Description of each subsystem in use today, including add-on capabilities</a:t>
            </a:r>
          </a:p>
          <a:p>
            <a:endParaRPr lang="en-US" dirty="0"/>
          </a:p>
        </p:txBody>
      </p:sp>
      <p:pic>
        <p:nvPicPr>
          <p:cNvPr id="4" name="Picture 3" descr="C:\Users\Daniel A-CTR Hilliar\AppData\Local\Microsoft\Windows\INetCache\Content.MSO\D4AF9F92.tmp">
            <a:extLst>
              <a:ext uri="{FF2B5EF4-FFF2-40B4-BE49-F238E27FC236}">
                <a16:creationId xmlns:a16="http://schemas.microsoft.com/office/drawing/2014/main" id="{93E71912-629D-4D37-14EE-CD6ECD6AA3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60745" y="2895600"/>
            <a:ext cx="6314415" cy="3851793"/>
          </a:xfrm>
          <a:prstGeom prst="rect">
            <a:avLst/>
          </a:prstGeom>
          <a:noFill/>
        </p:spPr>
      </p:pic>
    </p:spTree>
    <p:extLst>
      <p:ext uri="{BB962C8B-B14F-4D97-AF65-F5344CB8AC3E}">
        <p14:creationId xmlns:p14="http://schemas.microsoft.com/office/powerpoint/2010/main" val="60746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04484561-FD24-ACDC-5349-282C3804FF0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813" b="1040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B8040A85-0314-CC91-934C-EEAB6673C3BF}"/>
              </a:ext>
            </a:extLst>
          </p:cNvPr>
          <p:cNvSpPr>
            <a:spLocks noGrp="1"/>
          </p:cNvSpPr>
          <p:nvPr>
            <p:ph type="title"/>
          </p:nvPr>
        </p:nvSpPr>
        <p:spPr/>
        <p:txBody>
          <a:bodyPr/>
          <a:lstStyle/>
          <a:p>
            <a:r>
              <a:rPr lang="en-US" dirty="0">
                <a:solidFill>
                  <a:schemeClr val="bg1"/>
                </a:solidFill>
              </a:rPr>
              <a:t>Service Availability</a:t>
            </a:r>
          </a:p>
        </p:txBody>
      </p:sp>
      <p:sp>
        <p:nvSpPr>
          <p:cNvPr id="6" name="Content Placeholder 5">
            <a:extLst>
              <a:ext uri="{FF2B5EF4-FFF2-40B4-BE49-F238E27FC236}">
                <a16:creationId xmlns:a16="http://schemas.microsoft.com/office/drawing/2014/main" id="{9F2CD91C-368B-5196-706E-CB8295C7F652}"/>
              </a:ext>
            </a:extLst>
          </p:cNvPr>
          <p:cNvSpPr>
            <a:spLocks noGrp="1"/>
          </p:cNvSpPr>
          <p:nvPr>
            <p:ph idx="1"/>
          </p:nvPr>
        </p:nvSpPr>
        <p:spPr>
          <a:xfrm>
            <a:off x="-76200" y="2047451"/>
            <a:ext cx="6400800" cy="3177854"/>
          </a:xfrm>
        </p:spPr>
        <p:txBody>
          <a:bodyPr/>
          <a:lstStyle/>
          <a:p>
            <a:r>
              <a:rPr lang="en-US" dirty="0"/>
              <a:t>Failure modeling:  conditions that deny availability</a:t>
            </a:r>
          </a:p>
          <a:p>
            <a:r>
              <a:rPr lang="en-US" dirty="0"/>
              <a:t>Fault Tree Analysis:  Quantifying availability</a:t>
            </a:r>
          </a:p>
          <a:p>
            <a:pPr lvl="1"/>
            <a:r>
              <a:rPr lang="en-US" dirty="0"/>
              <a:t>Alternatives for future configurations or design concepts</a:t>
            </a:r>
          </a:p>
        </p:txBody>
      </p:sp>
      <p:pic>
        <p:nvPicPr>
          <p:cNvPr id="7" name="Picture 6">
            <a:extLst>
              <a:ext uri="{FF2B5EF4-FFF2-40B4-BE49-F238E27FC236}">
                <a16:creationId xmlns:a16="http://schemas.microsoft.com/office/drawing/2014/main" id="{67647C2D-3634-CDF8-DC45-BD18205362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762000"/>
            <a:ext cx="4876800" cy="5748757"/>
          </a:xfrm>
          <a:prstGeom prst="rect">
            <a:avLst/>
          </a:prstGeom>
          <a:noFill/>
          <a:ln>
            <a:noFill/>
          </a:ln>
        </p:spPr>
      </p:pic>
    </p:spTree>
    <p:extLst>
      <p:ext uri="{BB962C8B-B14F-4D97-AF65-F5344CB8AC3E}">
        <p14:creationId xmlns:p14="http://schemas.microsoft.com/office/powerpoint/2010/main" val="56903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lectronic flight bag - Wikipedia">
            <a:extLst>
              <a:ext uri="{FF2B5EF4-FFF2-40B4-BE49-F238E27FC236}">
                <a16:creationId xmlns:a16="http://schemas.microsoft.com/office/drawing/2014/main" id="{DE642CF1-7421-EB0C-CF30-5DD2DED46289}"/>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65000"/>
                    </a14:imgEffect>
                  </a14:imgLayer>
                </a14:imgProps>
              </a:ext>
              <a:ext uri="{28A0092B-C50C-407E-A947-70E740481C1C}">
                <a14:useLocalDpi xmlns:a14="http://schemas.microsoft.com/office/drawing/2010/main" val="0"/>
              </a:ext>
            </a:extLst>
          </a:blip>
          <a:srcRect b="15730"/>
          <a:stretch/>
        </p:blipFill>
        <p:spPr bwMode="auto">
          <a:xfrm>
            <a:off x="20" y="10"/>
            <a:ext cx="12191980" cy="6857990"/>
          </a:xfrm>
          <a:prstGeom prst="rect">
            <a:avLst/>
          </a:prstGeom>
          <a:solidFill>
            <a:srgbClr val="FFFFFF"/>
          </a:solidFill>
        </p:spPr>
      </p:pic>
      <p:sp>
        <p:nvSpPr>
          <p:cNvPr id="2" name="Title 1">
            <a:extLst>
              <a:ext uri="{FF2B5EF4-FFF2-40B4-BE49-F238E27FC236}">
                <a16:creationId xmlns:a16="http://schemas.microsoft.com/office/drawing/2014/main" id="{94658443-B5C1-0170-5C05-5FAFC56DB8B2}"/>
              </a:ext>
            </a:extLst>
          </p:cNvPr>
          <p:cNvSpPr>
            <a:spLocks noGrp="1"/>
          </p:cNvSpPr>
          <p:nvPr>
            <p:ph type="title"/>
          </p:nvPr>
        </p:nvSpPr>
        <p:spPr/>
        <p:txBody>
          <a:bodyPr/>
          <a:lstStyle/>
          <a:p>
            <a:r>
              <a:rPr lang="en-US" dirty="0">
                <a:solidFill>
                  <a:schemeClr val="bg1"/>
                </a:solidFill>
              </a:rPr>
              <a:t>Efficiency Analysis</a:t>
            </a:r>
          </a:p>
        </p:txBody>
      </p:sp>
      <p:sp>
        <p:nvSpPr>
          <p:cNvPr id="3" name="Content Placeholder 2">
            <a:extLst>
              <a:ext uri="{FF2B5EF4-FFF2-40B4-BE49-F238E27FC236}">
                <a16:creationId xmlns:a16="http://schemas.microsoft.com/office/drawing/2014/main" id="{E13B454C-8410-ECBD-4F79-7A4A904D3C1F}"/>
              </a:ext>
            </a:extLst>
          </p:cNvPr>
          <p:cNvSpPr>
            <a:spLocks noGrp="1"/>
          </p:cNvSpPr>
          <p:nvPr>
            <p:ph idx="1"/>
          </p:nvPr>
        </p:nvSpPr>
        <p:spPr/>
        <p:txBody>
          <a:bodyPr/>
          <a:lstStyle/>
          <a:p>
            <a:r>
              <a:rPr lang="en-US" dirty="0">
                <a:solidFill>
                  <a:srgbClr val="FFFF00"/>
                </a:solidFill>
              </a:rPr>
              <a:t>Compares operational rates with &amp; without ASDE systems</a:t>
            </a:r>
          </a:p>
          <a:p>
            <a:r>
              <a:rPr lang="en-US" dirty="0">
                <a:solidFill>
                  <a:srgbClr val="FFFF00"/>
                </a:solidFill>
              </a:rPr>
              <a:t>Provides data &amp; identifies sources</a:t>
            </a:r>
          </a:p>
          <a:p>
            <a:endParaRPr lang="en-US" dirty="0"/>
          </a:p>
          <a:p>
            <a:endParaRPr lang="en-US" dirty="0"/>
          </a:p>
          <a:p>
            <a:endParaRPr lang="en-US" dirty="0"/>
          </a:p>
          <a:p>
            <a:endParaRPr lang="en-US" dirty="0"/>
          </a:p>
          <a:p>
            <a:endParaRPr lang="en-US" dirty="0"/>
          </a:p>
          <a:p>
            <a:endParaRPr lang="en-US" dirty="0"/>
          </a:p>
          <a:p>
            <a:r>
              <a:rPr lang="en-US" dirty="0">
                <a:solidFill>
                  <a:srgbClr val="FFFF00"/>
                </a:solidFill>
              </a:rPr>
              <a:t>Identifies dependency between MTTR &amp; Availability</a:t>
            </a:r>
          </a:p>
        </p:txBody>
      </p:sp>
      <p:pic>
        <p:nvPicPr>
          <p:cNvPr id="4" name="Picture 3">
            <a:extLst>
              <a:ext uri="{FF2B5EF4-FFF2-40B4-BE49-F238E27FC236}">
                <a16:creationId xmlns:a16="http://schemas.microsoft.com/office/drawing/2014/main" id="{F039E290-19F2-1A75-BF0A-7671400DD34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9800" y="2590800"/>
            <a:ext cx="8165811" cy="2635568"/>
          </a:xfrm>
          <a:prstGeom prst="rect">
            <a:avLst/>
          </a:prstGeom>
          <a:noFill/>
          <a:ln>
            <a:noFill/>
          </a:ln>
        </p:spPr>
      </p:pic>
    </p:spTree>
    <p:extLst>
      <p:ext uri="{BB962C8B-B14F-4D97-AF65-F5344CB8AC3E}">
        <p14:creationId xmlns:p14="http://schemas.microsoft.com/office/powerpoint/2010/main" val="331239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 close up of a tower&#10;&#10;Description automatically generated">
            <a:extLst>
              <a:ext uri="{FF2B5EF4-FFF2-40B4-BE49-F238E27FC236}">
                <a16:creationId xmlns:a16="http://schemas.microsoft.com/office/drawing/2014/main" id="{E6E47E5E-24AC-2569-C445-3CC6BA61B8D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65000"/>
                    </a14:imgEffect>
                  </a14:imgLayer>
                </a14:imgProps>
              </a:ext>
              <a:ext uri="{28A0092B-C50C-407E-A947-70E740481C1C}">
                <a14:useLocalDpi xmlns:a14="http://schemas.microsoft.com/office/drawing/2010/main" val="0"/>
              </a:ext>
            </a:extLst>
          </a:blip>
          <a:srcRect t="9851" b="2940"/>
          <a:stretch/>
        </p:blipFill>
        <p:spPr bwMode="auto">
          <a:xfrm>
            <a:off x="20" y="10"/>
            <a:ext cx="12191980" cy="6857990"/>
          </a:xfrm>
          <a:prstGeom prst="rect">
            <a:avLst/>
          </a:prstGeom>
          <a:solidFill>
            <a:srgbClr val="FFFFFF"/>
          </a:solidFill>
        </p:spPr>
      </p:pic>
      <p:sp>
        <p:nvSpPr>
          <p:cNvPr id="2" name="Title 1">
            <a:extLst>
              <a:ext uri="{FF2B5EF4-FFF2-40B4-BE49-F238E27FC236}">
                <a16:creationId xmlns:a16="http://schemas.microsoft.com/office/drawing/2014/main" id="{A2EEB9AB-865A-13C7-B813-AD2FA8E517B1}"/>
              </a:ext>
            </a:extLst>
          </p:cNvPr>
          <p:cNvSpPr>
            <a:spLocks noGrp="1"/>
          </p:cNvSpPr>
          <p:nvPr>
            <p:ph type="title"/>
          </p:nvPr>
        </p:nvSpPr>
        <p:spPr/>
        <p:txBody>
          <a:bodyPr/>
          <a:lstStyle/>
          <a:p>
            <a:r>
              <a:rPr lang="en-US" dirty="0">
                <a:solidFill>
                  <a:schemeClr val="bg1"/>
                </a:solidFill>
              </a:rPr>
              <a:t>Findings</a:t>
            </a:r>
          </a:p>
        </p:txBody>
      </p:sp>
      <p:sp>
        <p:nvSpPr>
          <p:cNvPr id="3" name="Content Placeholder 2">
            <a:extLst>
              <a:ext uri="{FF2B5EF4-FFF2-40B4-BE49-F238E27FC236}">
                <a16:creationId xmlns:a16="http://schemas.microsoft.com/office/drawing/2014/main" id="{69C473F4-BF90-8383-D327-2935C11E1602}"/>
              </a:ext>
            </a:extLst>
          </p:cNvPr>
          <p:cNvSpPr>
            <a:spLocks noGrp="1"/>
          </p:cNvSpPr>
          <p:nvPr>
            <p:ph idx="1"/>
          </p:nvPr>
        </p:nvSpPr>
        <p:spPr/>
        <p:txBody>
          <a:bodyPr/>
          <a:lstStyle/>
          <a:p>
            <a:r>
              <a:rPr lang="en-US" dirty="0">
                <a:solidFill>
                  <a:srgbClr val="FFFF00"/>
                </a:solidFill>
              </a:rPr>
              <a:t>SMR is the weak link</a:t>
            </a:r>
          </a:p>
          <a:p>
            <a:r>
              <a:rPr lang="en-US" dirty="0">
                <a:solidFill>
                  <a:srgbClr val="FFFF00"/>
                </a:solidFill>
              </a:rPr>
              <a:t>ASDE systems availability and operational rates are related</a:t>
            </a:r>
          </a:p>
          <a:p>
            <a:pPr lvl="1"/>
            <a:r>
              <a:rPr lang="en-US" dirty="0">
                <a:solidFill>
                  <a:srgbClr val="FFFF00"/>
                </a:solidFill>
              </a:rPr>
              <a:t>Statistically significant relationship for large airports</a:t>
            </a:r>
          </a:p>
          <a:p>
            <a:pPr lvl="1"/>
            <a:r>
              <a:rPr lang="en-US" dirty="0">
                <a:solidFill>
                  <a:srgbClr val="FFFF00"/>
                </a:solidFill>
              </a:rPr>
              <a:t>Insignificant relationship for small and medium airports</a:t>
            </a:r>
          </a:p>
          <a:p>
            <a:r>
              <a:rPr lang="en-US" dirty="0">
                <a:solidFill>
                  <a:srgbClr val="FFFF00"/>
                </a:solidFill>
              </a:rPr>
              <a:t>Service Availability is higher at larger airports</a:t>
            </a:r>
          </a:p>
          <a:p>
            <a:r>
              <a:rPr lang="en-US" dirty="0">
                <a:solidFill>
                  <a:srgbClr val="FFFF00"/>
                </a:solidFill>
              </a:rPr>
              <a:t>Surface surveillance is not always an </a:t>
            </a:r>
            <a:r>
              <a:rPr lang="en-US" i="1" dirty="0">
                <a:solidFill>
                  <a:srgbClr val="FFFF00"/>
                </a:solidFill>
              </a:rPr>
              <a:t>Essential Service</a:t>
            </a:r>
          </a:p>
          <a:p>
            <a:r>
              <a:rPr lang="en-US" dirty="0">
                <a:solidFill>
                  <a:srgbClr val="FFFF00"/>
                </a:solidFill>
              </a:rPr>
              <a:t>MLAT Divestiture has no meaningful impact on </a:t>
            </a:r>
            <a:r>
              <a:rPr lang="en-US" i="1" dirty="0">
                <a:solidFill>
                  <a:srgbClr val="FFFF00"/>
                </a:solidFill>
              </a:rPr>
              <a:t>Availability</a:t>
            </a:r>
          </a:p>
          <a:p>
            <a:r>
              <a:rPr lang="en-US" dirty="0">
                <a:solidFill>
                  <a:srgbClr val="FFFF00"/>
                </a:solidFill>
              </a:rPr>
              <a:t>Simple ASDE services may be feasible at small airports</a:t>
            </a:r>
          </a:p>
          <a:p>
            <a:pPr lvl="1"/>
            <a:r>
              <a:rPr lang="en-US" dirty="0">
                <a:solidFill>
                  <a:srgbClr val="FFFF00"/>
                </a:solidFill>
              </a:rPr>
              <a:t>Could be classified as </a:t>
            </a:r>
            <a:r>
              <a:rPr lang="en-US" i="1" dirty="0">
                <a:solidFill>
                  <a:srgbClr val="FFFF00"/>
                </a:solidFill>
              </a:rPr>
              <a:t>Routine Services</a:t>
            </a:r>
          </a:p>
        </p:txBody>
      </p:sp>
    </p:spTree>
    <p:extLst>
      <p:ext uri="{BB962C8B-B14F-4D97-AF65-F5344CB8AC3E}">
        <p14:creationId xmlns:p14="http://schemas.microsoft.com/office/powerpoint/2010/main" val="21598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S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S PowerPoint Template_Widescreen (1).pptx" id="{C161F39A-BF7A-465D-AC08-1EA73AA319AC}" vid="{B52278B4-2EFD-427B-ADAD-400BBE6D3646}"/>
    </a:ext>
  </a:extLst>
</a:theme>
</file>

<file path=ppt/theme/theme2.xml><?xml version="1.0" encoding="utf-8"?>
<a:theme xmlns:a="http://schemas.openxmlformats.org/drawingml/2006/main" name="CS Template Proprietary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S PowerPoint Template_Widescreen (1).pptx" id="{C161F39A-BF7A-465D-AC08-1EA73AA319AC}" vid="{213C2B6D-04A3-4AD3-B14F-F47836530B3E}"/>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S PowerPoint Template_Widescreen (1).pptx" id="{C161F39A-BF7A-465D-AC08-1EA73AA319AC}" vid="{20D7E941-A49B-4909-B0CC-2FC3096365D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07DB7F44E1AFC4B9622092B926EE994" ma:contentTypeVersion="7" ma:contentTypeDescription="Create a new document." ma:contentTypeScope="" ma:versionID="bb127b4dd223597d63707513bc5dfe82">
  <xsd:schema xmlns:xsd="http://www.w3.org/2001/XMLSchema" xmlns:xs="http://www.w3.org/2001/XMLSchema" xmlns:p="http://schemas.microsoft.com/office/2006/metadata/properties" xmlns:ns3="7c11db69-c99e-4678-bea6-4cd2c5eeab02" targetNamespace="http://schemas.microsoft.com/office/2006/metadata/properties" ma:root="true" ma:fieldsID="2dbeb6b3f515299bac594fc019336018" ns3:_="">
    <xsd:import namespace="7c11db69-c99e-4678-bea6-4cd2c5eeab0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1db69-c99e-4678-bea6-4cd2c5eeab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76009A-FEBE-431F-B540-FBA265790F73}">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7c11db69-c99e-4678-bea6-4cd2c5eeab02"/>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47828EA0-8AFF-4921-BA41-6884B3D116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11db69-c99e-4678-bea6-4cd2c5eeab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C8803A-AB03-4148-AD7E-B83721332A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CS PowerPoint Template_Widescreen</Template>
  <TotalTime>2605</TotalTime>
  <Words>283</Words>
  <Application>Microsoft Office PowerPoint</Application>
  <PresentationFormat>Widescreen</PresentationFormat>
  <Paragraphs>60</Paragraphs>
  <Slides>8</Slides>
  <Notes>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8</vt:i4>
      </vt:variant>
    </vt:vector>
  </HeadingPairs>
  <TitlesOfParts>
    <vt:vector size="18" baseType="lpstr">
      <vt:lpstr>Arial</vt:lpstr>
      <vt:lpstr>Calibri</vt:lpstr>
      <vt:lpstr>Calibri Light</vt:lpstr>
      <vt:lpstr>Courier New</vt:lpstr>
      <vt:lpstr>HelveticaNeueLT Std Thin</vt:lpstr>
      <vt:lpstr>Verdana</vt:lpstr>
      <vt:lpstr>Wingdings</vt:lpstr>
      <vt:lpstr>CS Template</vt:lpstr>
      <vt:lpstr>CS Template Proprietary Master</vt:lpstr>
      <vt:lpstr>Custom Design</vt:lpstr>
      <vt:lpstr>PowerPoint Presentation</vt:lpstr>
      <vt:lpstr>Overview</vt:lpstr>
      <vt:lpstr>Introduction &amp; Background</vt:lpstr>
      <vt:lpstr>Scope</vt:lpstr>
      <vt:lpstr>Surface Surveillance Design</vt:lpstr>
      <vt:lpstr>Service Availability</vt:lpstr>
      <vt:lpstr>Efficiency Analysis</vt:lpstr>
      <vt:lpstr>Findings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Bell</dc:creator>
  <cp:lastModifiedBy>Alan Bell</cp:lastModifiedBy>
  <cp:revision>47</cp:revision>
  <dcterms:created xsi:type="dcterms:W3CDTF">2021-08-15T14:52:41Z</dcterms:created>
  <dcterms:modified xsi:type="dcterms:W3CDTF">2023-11-15T21:54:56Z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0x010100F07DB7F44E1AFC4B9622092B926EE994</vt:lpwstr>
  </property>
</Properties>
</file>